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7" r:id="rId3"/>
    <p:sldId id="288" r:id="rId4"/>
    <p:sldId id="300" r:id="rId5"/>
    <p:sldId id="289" r:id="rId6"/>
    <p:sldId id="291" r:id="rId7"/>
    <p:sldId id="314" r:id="rId8"/>
    <p:sldId id="304" r:id="rId9"/>
    <p:sldId id="303" r:id="rId10"/>
    <p:sldId id="278" r:id="rId11"/>
    <p:sldId id="286" r:id="rId12"/>
    <p:sldId id="317" r:id="rId13"/>
    <p:sldId id="297" r:id="rId14"/>
    <p:sldId id="259" r:id="rId15"/>
    <p:sldId id="258" r:id="rId16"/>
    <p:sldId id="260" r:id="rId17"/>
    <p:sldId id="261" r:id="rId18"/>
    <p:sldId id="262" r:id="rId19"/>
    <p:sldId id="263" r:id="rId20"/>
    <p:sldId id="295" r:id="rId21"/>
    <p:sldId id="298" r:id="rId22"/>
    <p:sldId id="264" r:id="rId23"/>
    <p:sldId id="265" r:id="rId24"/>
    <p:sldId id="266" r:id="rId25"/>
    <p:sldId id="267" r:id="rId26"/>
    <p:sldId id="268" r:id="rId27"/>
    <p:sldId id="269" r:id="rId28"/>
    <p:sldId id="301" r:id="rId29"/>
    <p:sldId id="311" r:id="rId30"/>
    <p:sldId id="273" r:id="rId31"/>
    <p:sldId id="274" r:id="rId32"/>
    <p:sldId id="275" r:id="rId33"/>
    <p:sldId id="276" r:id="rId34"/>
    <p:sldId id="277" r:id="rId35"/>
    <p:sldId id="312" r:id="rId36"/>
    <p:sldId id="318" r:id="rId37"/>
    <p:sldId id="319" r:id="rId38"/>
  </p:sldIdLst>
  <p:sldSz cx="12192000" cy="6858000"/>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5" autoAdjust="0"/>
    <p:restoredTop sz="94424" autoAdjust="0"/>
  </p:normalViewPr>
  <p:slideViewPr>
    <p:cSldViewPr snapToGrid="0">
      <p:cViewPr varScale="1">
        <p:scale>
          <a:sx n="74" d="100"/>
          <a:sy n="74" d="100"/>
        </p:scale>
        <p:origin x="414" y="72"/>
      </p:cViewPr>
      <p:guideLst>
        <p:guide orient="horz" pos="2160"/>
        <p:guide pos="3840"/>
      </p:guideLst>
    </p:cSldViewPr>
  </p:slideViewPr>
  <p:notesTextViewPr>
    <p:cViewPr>
      <p:scale>
        <a:sx n="1" d="1"/>
        <a:sy n="1" d="1"/>
      </p:scale>
      <p:origin x="0" y="0"/>
    </p:cViewPr>
  </p:notesTextViewPr>
  <p:sorterViewPr>
    <p:cViewPr>
      <p:scale>
        <a:sx n="66" d="100"/>
        <a:sy n="66" d="100"/>
      </p:scale>
      <p:origin x="0" y="4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298F7F71-F2D8-4539-BBCB-E6FDADE84B5E}" type="datetimeFigureOut">
              <a:rPr lang="zh-TW" altLang="en-US"/>
              <a:pPr>
                <a:defRPr/>
              </a:pPr>
              <a:t>2015/9/24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7B8BCC83-9871-4484-BE9A-1383CB1C377F}" type="slidenum">
              <a:rPr lang="zh-TW" altLang="en-US"/>
              <a:pPr>
                <a:defRPr/>
              </a:pPr>
              <a:t>‹#›</a:t>
            </a:fld>
            <a:endParaRPr lang="zh-TW" altLang="en-US"/>
          </a:p>
        </p:txBody>
      </p:sp>
    </p:spTree>
    <p:extLst>
      <p:ext uri="{BB962C8B-B14F-4D97-AF65-F5344CB8AC3E}">
        <p14:creationId xmlns:p14="http://schemas.microsoft.com/office/powerpoint/2010/main" val="2178928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Kookmin_Universit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Myongji_University" TargetMode="External"/><Relationship Id="rId5" Type="http://schemas.openxmlformats.org/officeDocument/2006/relationships/hyperlink" Target="http://en.wikipedia.org/wiki/Moon_Dae-Sung" TargetMode="External"/><Relationship Id="rId4" Type="http://schemas.openxmlformats.org/officeDocument/2006/relationships/hyperlink" Target="http://en.wikipedia.org/wiki/Plagiaris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小保方晴子在</a:t>
            </a:r>
            <a:r>
              <a:rPr lang="en-US" altLang="zh-TW" smtClean="0"/>
              <a:t>Nature</a:t>
            </a:r>
            <a:r>
              <a:rPr lang="zh-TW" altLang="en-US" smtClean="0"/>
              <a:t>發表文章疑似造假和抄襲</a:t>
            </a:r>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300AC5-6D29-4CB6-908A-B80FCC1F7F75}" type="slidenum">
              <a:rPr lang="zh-TW" altLang="en-US"/>
              <a:pPr fontAlgn="base">
                <a:spcBef>
                  <a:spcPct val="0"/>
                </a:spcBef>
                <a:spcAft>
                  <a:spcPct val="0"/>
                </a:spcAft>
              </a:pPr>
              <a:t>2</a:t>
            </a:fld>
            <a:endParaRPr lang="en-US" altLang="zh-TW"/>
          </a:p>
        </p:txBody>
      </p:sp>
    </p:spTree>
    <p:extLst>
      <p:ext uri="{BB962C8B-B14F-4D97-AF65-F5344CB8AC3E}">
        <p14:creationId xmlns:p14="http://schemas.microsoft.com/office/powerpoint/2010/main" val="284536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smtClean="0"/>
              <a:t>Moon </a:t>
            </a:r>
            <a:r>
              <a:rPr lang="en-GB" dirty="0" err="1" smtClean="0"/>
              <a:t>Dae</a:t>
            </a:r>
            <a:r>
              <a:rPr lang="en-GB" dirty="0" smtClean="0"/>
              <a:t> Sung</a:t>
            </a:r>
          </a:p>
          <a:p>
            <a:pPr fontAlgn="auto">
              <a:spcBef>
                <a:spcPts val="0"/>
              </a:spcBef>
              <a:spcAft>
                <a:spcPts val="0"/>
              </a:spcAft>
              <a:defRPr/>
            </a:pPr>
            <a:r>
              <a:rPr lang="en-GB" dirty="0" smtClean="0"/>
              <a:t>Taekwondo 2004 Olympics Gold medallist</a:t>
            </a:r>
          </a:p>
          <a:p>
            <a:pPr fontAlgn="auto">
              <a:spcBef>
                <a:spcPts val="0"/>
              </a:spcBef>
              <a:spcAft>
                <a:spcPts val="0"/>
              </a:spcAft>
              <a:defRPr/>
            </a:pPr>
            <a:r>
              <a:rPr lang="en-GB" dirty="0" smtClean="0"/>
              <a:t>His doctoral thesis for </a:t>
            </a:r>
            <a:r>
              <a:rPr lang="en-GB" dirty="0" smtClean="0">
                <a:hlinkClick r:id="rId3" tooltip="Kookmin University"/>
              </a:rPr>
              <a:t>Kookmin University</a:t>
            </a:r>
            <a:r>
              <a:rPr lang="en-GB" dirty="0" smtClean="0"/>
              <a:t>, "Effect of Proprioceptive Neuromuscular Facilitation (PNF) on Flexibility and Isokinetic Muscle Strength in Taekwondo Player", came to the attention of the public media in South Korea as a "copy-and-paste" </a:t>
            </a:r>
            <a:r>
              <a:rPr lang="en-GB" dirty="0" smtClean="0">
                <a:hlinkClick r:id="rId4" tooltip="Plagiarism"/>
              </a:rPr>
              <a:t>plagiarism</a:t>
            </a:r>
            <a:r>
              <a:rPr lang="en-GB" dirty="0" smtClean="0"/>
              <a:t>. There are a number of "copy-and-paste" paragraphs in introduction, literature review, and discussion section of the thesis.</a:t>
            </a:r>
          </a:p>
          <a:p>
            <a:pPr fontAlgn="auto">
              <a:spcBef>
                <a:spcPts val="0"/>
              </a:spcBef>
              <a:spcAft>
                <a:spcPts val="0"/>
              </a:spcAft>
              <a:defRPr/>
            </a:pPr>
            <a:r>
              <a:rPr lang="en-GB" dirty="0" smtClean="0"/>
              <a:t>The scandal later affected his rookie political career, but he decided to stay in the ruling party and maintained his innocence.</a:t>
            </a:r>
            <a:r>
              <a:rPr lang="en-GB" baseline="30000" dirty="0" smtClean="0">
                <a:hlinkClick r:id="rId5"/>
              </a:rPr>
              <a:t>[2]</a:t>
            </a:r>
            <a:endParaRPr lang="en-GB" dirty="0" smtClean="0"/>
          </a:p>
          <a:p>
            <a:pPr fontAlgn="auto">
              <a:spcBef>
                <a:spcPts val="0"/>
              </a:spcBef>
              <a:spcAft>
                <a:spcPts val="0"/>
              </a:spcAft>
              <a:defRPr/>
            </a:pPr>
            <a:r>
              <a:rPr lang="en-GB" dirty="0" smtClean="0"/>
              <a:t>In April 2012, the research ethics committee of the </a:t>
            </a:r>
            <a:r>
              <a:rPr lang="en-GB" dirty="0" err="1" smtClean="0"/>
              <a:t>Kookmin</a:t>
            </a:r>
            <a:r>
              <a:rPr lang="en-GB" dirty="0" smtClean="0"/>
              <a:t> University announced: "</a:t>
            </a:r>
            <a:r>
              <a:rPr lang="en-GB" i="1" dirty="0" smtClean="0"/>
              <a:t>The research subject of the doctoral thesis by Moon </a:t>
            </a:r>
            <a:r>
              <a:rPr lang="en-GB" i="1" dirty="0" err="1" smtClean="0"/>
              <a:t>Dae</a:t>
            </a:r>
            <a:r>
              <a:rPr lang="en-GB" i="1" dirty="0" smtClean="0"/>
              <a:t>-sung and part of the purpose of the research of his thesis overlap with those of a doctoral thesis by a person surnamed Kim at </a:t>
            </a:r>
            <a:r>
              <a:rPr lang="en-GB" i="1" dirty="0" smtClean="0">
                <a:hlinkClick r:id="rId6" tooltip="Myongji University"/>
              </a:rPr>
              <a:t>Myongji University</a:t>
            </a:r>
            <a:r>
              <a:rPr lang="en-GB" i="1" dirty="0" smtClean="0"/>
              <a:t>. Not only that but a significant portion of the writing in the introduction, the theoretical background and the arguments in the two theses are so identical that we concluded this goes beyond what is normally permitted by the academic community.</a:t>
            </a:r>
            <a:r>
              <a:rPr lang="en-GB" dirty="0" smtClean="0"/>
              <a:t>"</a:t>
            </a:r>
          </a:p>
          <a:p>
            <a:pPr fontAlgn="auto">
              <a:spcBef>
                <a:spcPts val="0"/>
              </a:spcBef>
              <a:spcAft>
                <a:spcPts val="0"/>
              </a:spcAft>
              <a:defRPr/>
            </a:pPr>
            <a:r>
              <a:rPr lang="en-GB" dirty="0" smtClean="0"/>
              <a:t>Minutes after the school’s announcement, Moon issued a statement to announce his departure from the ruling party.</a:t>
            </a:r>
            <a:r>
              <a:rPr lang="en-GB" baseline="30000" dirty="0" smtClean="0">
                <a:hlinkClick r:id="rId5"/>
              </a:rPr>
              <a:t>[3]</a:t>
            </a:r>
            <a:endParaRPr lang="en-GB" baseline="30000" dirty="0" smtClean="0"/>
          </a:p>
          <a:p>
            <a:pPr fontAlgn="auto">
              <a:spcBef>
                <a:spcPts val="0"/>
              </a:spcBef>
              <a:spcAft>
                <a:spcPts val="0"/>
              </a:spcAft>
              <a:defRPr/>
            </a:pPr>
            <a:r>
              <a:rPr lang="zh-TW" altLang="en-US" dirty="0" smtClean="0"/>
              <a:t>韓國時報</a:t>
            </a:r>
            <a:r>
              <a:rPr lang="en-US" altLang="zh-TW" dirty="0" smtClean="0"/>
              <a:t>2014/2/28</a:t>
            </a:r>
            <a:r>
              <a:rPr lang="zh-TW" altLang="en-US" dirty="0" smtClean="0"/>
              <a:t>報導。韓國國民大學（</a:t>
            </a:r>
            <a:r>
              <a:rPr lang="en-US" altLang="zh-TW" dirty="0" err="1" smtClean="0"/>
              <a:t>Kookmin</a:t>
            </a:r>
            <a:r>
              <a:rPr lang="en-US" altLang="zh-TW" dirty="0" smtClean="0"/>
              <a:t> University</a:t>
            </a:r>
            <a:r>
              <a:rPr lang="zh-TW" altLang="en-US" dirty="0" smtClean="0"/>
              <a:t>）確認，韓國籍國際奧會（</a:t>
            </a:r>
            <a:r>
              <a:rPr lang="en-US" altLang="zh-TW" dirty="0" smtClean="0"/>
              <a:t>IOC</a:t>
            </a:r>
            <a:r>
              <a:rPr lang="zh-TW" altLang="en-US" dirty="0" smtClean="0"/>
              <a:t>）運動員委員兼立法者</a:t>
            </a:r>
            <a:r>
              <a:rPr lang="en-US" altLang="zh-TW" dirty="0" smtClean="0"/>
              <a:t>-</a:t>
            </a:r>
            <a:r>
              <a:rPr lang="zh-TW" altLang="en-US" dirty="0" smtClean="0"/>
              <a:t>文大成（</a:t>
            </a:r>
            <a:r>
              <a:rPr lang="en-US" altLang="zh-TW" dirty="0" smtClean="0"/>
              <a:t>Moon </a:t>
            </a:r>
            <a:r>
              <a:rPr lang="en-US" altLang="zh-TW" dirty="0" err="1" smtClean="0"/>
              <a:t>Dae</a:t>
            </a:r>
            <a:r>
              <a:rPr lang="en-US" altLang="zh-TW" dirty="0" smtClean="0"/>
              <a:t>-sung</a:t>
            </a:r>
            <a:r>
              <a:rPr lang="zh-TW" altLang="en-US" dirty="0" smtClean="0"/>
              <a:t>）的博士論文「本體感覺神經誘發術（</a:t>
            </a:r>
            <a:r>
              <a:rPr lang="en-US" altLang="zh-TW" dirty="0" smtClean="0"/>
              <a:t>PNF</a:t>
            </a:r>
            <a:r>
              <a:rPr lang="zh-TW" altLang="en-US" dirty="0" smtClean="0"/>
              <a:t>）對跆拳道練習的靈活與等速肌力影響」，構成嚴重抄襲行為。這將促使</a:t>
            </a:r>
            <a:r>
              <a:rPr lang="en-US" altLang="zh-TW" dirty="0" smtClean="0"/>
              <a:t>IOC</a:t>
            </a:r>
            <a:r>
              <a:rPr lang="zh-TW" altLang="en-US" dirty="0" smtClean="0"/>
              <a:t>道德小組恢復調查作業，可能因此取消文大成委員資格。國民大學也預計將進行懲處，取消他的博士資格。韓國民主黨發言人表示，文大成的剽竊讓韓國運動外交史留下污點，要求他下台負責，並表示這會影響金妍兒、張美蘭等有意進入</a:t>
            </a:r>
            <a:r>
              <a:rPr lang="en-US" altLang="zh-TW" dirty="0" smtClean="0"/>
              <a:t>IOC</a:t>
            </a:r>
            <a:r>
              <a:rPr lang="zh-TW" altLang="en-US" dirty="0" smtClean="0"/>
              <a:t>的韓國選手。</a:t>
            </a:r>
            <a:r>
              <a:rPr lang="en-US" altLang="zh-TW" dirty="0" smtClean="0"/>
              <a:t>2012</a:t>
            </a:r>
            <a:r>
              <a:rPr lang="zh-TW" altLang="en-US" dirty="0" smtClean="0"/>
              <a:t>年匈牙利國家奧會主席施密特（</a:t>
            </a:r>
            <a:r>
              <a:rPr lang="en-US" altLang="zh-TW" dirty="0" smtClean="0"/>
              <a:t>Pal Schmitt</a:t>
            </a:r>
            <a:r>
              <a:rPr lang="zh-TW" altLang="en-US" dirty="0" smtClean="0"/>
              <a:t>）也是因論文抄襲醜聞，遭</a:t>
            </a:r>
            <a:r>
              <a:rPr lang="en-US" altLang="zh-TW" dirty="0" smtClean="0"/>
              <a:t>IOC</a:t>
            </a:r>
            <a:r>
              <a:rPr lang="zh-TW" altLang="en-US" dirty="0" smtClean="0"/>
              <a:t>道德委員會斥責而下台。</a:t>
            </a:r>
            <a:endParaRPr lang="en-GB" dirty="0" smtClean="0"/>
          </a:p>
          <a:p>
            <a:pPr fontAlgn="auto">
              <a:spcBef>
                <a:spcPts val="0"/>
              </a:spcBef>
              <a:spcAft>
                <a:spcPts val="0"/>
              </a:spcAft>
              <a:defRPr/>
            </a:pPr>
            <a:endParaRPr lang="en-GB"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B01CE3-227D-402A-8832-CD1BE2AF5168}" type="slidenum">
              <a:rPr lang="en-GB" altLang="zh-TW"/>
              <a:pPr fontAlgn="base">
                <a:spcBef>
                  <a:spcPct val="0"/>
                </a:spcBef>
                <a:spcAft>
                  <a:spcPct val="0"/>
                </a:spcAft>
              </a:pPr>
              <a:t>5</a:t>
            </a:fld>
            <a:endParaRPr lang="en-GB" altLang="zh-TW"/>
          </a:p>
        </p:txBody>
      </p:sp>
    </p:spTree>
    <p:extLst>
      <p:ext uri="{BB962C8B-B14F-4D97-AF65-F5344CB8AC3E}">
        <p14:creationId xmlns:p14="http://schemas.microsoft.com/office/powerpoint/2010/main" val="245338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屏東教育大學前副教授陳震遠，涉及偽造同儕人頭帳號，審查自己的論文，去年</a:t>
            </a:r>
            <a:r>
              <a:rPr lang="en-US" altLang="zh-TW" smtClean="0"/>
              <a:t>7</a:t>
            </a:r>
            <a:r>
              <a:rPr lang="zh-TW" altLang="en-US" smtClean="0"/>
              <a:t>月遭英國期刊「震動與控制」撤銷</a:t>
            </a:r>
            <a:r>
              <a:rPr lang="en-US" altLang="zh-TW" smtClean="0"/>
              <a:t>60</a:t>
            </a:r>
            <a:r>
              <a:rPr lang="zh-TW" altLang="en-US" smtClean="0"/>
              <a:t>篇論文，不只震驚台灣學界，更被國際媒體形容為「令人嘆為觀止」。</a:t>
            </a:r>
          </a:p>
          <a:p>
            <a:pPr>
              <a:spcBef>
                <a:spcPct val="0"/>
              </a:spcBef>
            </a:pPr>
            <a:r>
              <a:rPr lang="zh-TW" altLang="en-US" smtClean="0"/>
              <a:t>陳震遠研究所時期的指導教授蔣偉寧也在其中</a:t>
            </a:r>
            <a:r>
              <a:rPr lang="en-US" altLang="zh-TW" smtClean="0"/>
              <a:t>5</a:t>
            </a:r>
            <a:r>
              <a:rPr lang="zh-TW" altLang="en-US" smtClean="0"/>
              <a:t>篇論文掛名共同作者，雖然陳震遠曾說明，是在未經許可下私自掛蔣偉寧的名字，但蔣偉寧仍遭強大的輿論壓力下黯然下台。</a:t>
            </a:r>
          </a:p>
          <a:p>
            <a:pPr>
              <a:spcBef>
                <a:spcPct val="0"/>
              </a:spcBef>
            </a:pPr>
            <a:r>
              <a:rPr lang="zh-TW" altLang="en-US" smtClean="0"/>
              <a:t>科技部昨天表示，經學術倫理審議委員會審議，蔣偉寧並未有自我抄襲的事實，但身為指導教授，未善盡督導之責，處分停權</a:t>
            </a:r>
            <a:r>
              <a:rPr lang="en-US" altLang="zh-TW" smtClean="0"/>
              <a:t>1</a:t>
            </a:r>
            <a:r>
              <a:rPr lang="zh-TW" altLang="en-US" smtClean="0"/>
              <a:t>年。</a:t>
            </a:r>
          </a:p>
          <a:p>
            <a:pPr>
              <a:spcBef>
                <a:spcPct val="0"/>
              </a:spcBef>
            </a:pPr>
            <a:r>
              <a:rPr lang="zh-TW" altLang="en-US" smtClean="0"/>
              <a:t>陳震武則因論文抄襲屬實，並涉論文審查造假及所提計畫違反學術倫理等案，</a:t>
            </a:r>
            <a:r>
              <a:rPr lang="en-US" altLang="zh-TW" smtClean="0"/>
              <a:t>3</a:t>
            </a:r>
            <a:r>
              <a:rPr lang="zh-TW" altLang="en-US" smtClean="0"/>
              <a:t>項違規，處以停權</a:t>
            </a:r>
            <a:r>
              <a:rPr lang="en-US" altLang="zh-TW" smtClean="0"/>
              <a:t>10</a:t>
            </a:r>
            <a:r>
              <a:rPr lang="zh-TW" altLang="en-US" smtClean="0"/>
              <a:t>年並追回</a:t>
            </a:r>
            <a:r>
              <a:rPr lang="en-US" altLang="zh-TW" smtClean="0"/>
              <a:t>3</a:t>
            </a:r>
            <a:r>
              <a:rPr lang="zh-TW" altLang="en-US" smtClean="0"/>
              <a:t>件計畫的研究主持費約</a:t>
            </a:r>
            <a:r>
              <a:rPr lang="en-US" altLang="zh-TW" smtClean="0"/>
              <a:t>43</a:t>
            </a:r>
            <a:r>
              <a:rPr lang="zh-TW" altLang="en-US" smtClean="0"/>
              <a:t>萬元。</a:t>
            </a:r>
          </a:p>
        </p:txBody>
      </p:sp>
      <p:sp>
        <p:nvSpPr>
          <p:cNvPr id="235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E4AD33-E84E-4F85-8668-04AF69BF373D}" type="slidenum">
              <a:rPr lang="zh-TW" altLang="en-US"/>
              <a:pPr fontAlgn="base">
                <a:spcBef>
                  <a:spcPct val="0"/>
                </a:spcBef>
                <a:spcAft>
                  <a:spcPct val="0"/>
                </a:spcAft>
              </a:pPr>
              <a:t>7</a:t>
            </a:fld>
            <a:endParaRPr lang="en-US" altLang="zh-TW"/>
          </a:p>
        </p:txBody>
      </p:sp>
    </p:spTree>
    <p:extLst>
      <p:ext uri="{BB962C8B-B14F-4D97-AF65-F5344CB8AC3E}">
        <p14:creationId xmlns:p14="http://schemas.microsoft.com/office/powerpoint/2010/main" val="381485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p:cNvSpPr>
          <p:nvPr>
            <p:ph type="sldImg"/>
          </p:nvPr>
        </p:nvSpPr>
        <p:spPr bwMode="auto">
          <a:noFill/>
          <a:ln>
            <a:solidFill>
              <a:srgbClr val="000000"/>
            </a:solidFill>
            <a:miter lim="800000"/>
            <a:headEnd/>
            <a:tailEnd/>
          </a:ln>
        </p:spPr>
      </p:sp>
      <p:sp>
        <p:nvSpPr>
          <p:cNvPr id="3277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27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914DC9-987C-4E41-803E-9DFE5947CA65}" type="slidenum">
              <a:rPr lang="zh-TW" altLang="en-US"/>
              <a:pPr fontAlgn="base">
                <a:spcBef>
                  <a:spcPct val="0"/>
                </a:spcBef>
                <a:spcAft>
                  <a:spcPct val="0"/>
                </a:spcAft>
              </a:pPr>
              <a:t>11</a:t>
            </a:fld>
            <a:endParaRPr lang="en-US" altLang="zh-TW"/>
          </a:p>
        </p:txBody>
      </p:sp>
    </p:spTree>
    <p:extLst>
      <p:ext uri="{BB962C8B-B14F-4D97-AF65-F5344CB8AC3E}">
        <p14:creationId xmlns:p14="http://schemas.microsoft.com/office/powerpoint/2010/main" val="2907900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8"/>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BAE5DFF-8B5F-4E97-9D45-FC62C6AEAC16}" type="datetimeFigureOut">
              <a:rPr lang="zh-TW" altLang="en-US"/>
              <a:pPr>
                <a:defRPr/>
              </a:pPr>
              <a:t>2015/9/24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6465BF2-D047-4191-9522-22C26ACE5277}"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0F9B87C-CD5F-4AD4-9EF5-4709060BD296}" type="datetimeFigureOut">
              <a:rPr lang="zh-TW" altLang="en-US"/>
              <a:pPr>
                <a:defRPr/>
              </a:pPr>
              <a:t>2015/9/24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118D776-F9AD-4957-B552-6365FA24270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87547F8-F24D-4788-B791-D3F44B7EEF60}" type="datetimeFigureOut">
              <a:rPr lang="zh-TW" altLang="en-US"/>
              <a:pPr>
                <a:defRPr/>
              </a:pPr>
              <a:t>2015/9/24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9948D74-D0E0-4B1D-AC4E-53F3C89F7C47}"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7"/>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EAF02F1E-0C12-4B45-8D67-1B967DB02994}" type="datetimeFigureOut">
              <a:rPr lang="zh-TW" altLang="en-US"/>
              <a:pPr>
                <a:defRPr/>
              </a:pPr>
              <a:t>2015/9/24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F0017B7-1895-4695-9F9D-A019FAD7F4E2}"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AC5A691-93BB-4C04-907C-C276FE46D303}" type="datetimeFigureOut">
              <a:rPr lang="zh-TW" altLang="en-US"/>
              <a:pPr>
                <a:defRPr/>
              </a:pPr>
              <a:t>2015/9/24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39B9E58-A001-4D9E-880A-5F6EF1A65438}"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24BDABF8-EF55-4739-8D3B-9A0E082CE2F2}" type="datetimeFigureOut">
              <a:rPr lang="zh-TW" altLang="en-US"/>
              <a:pPr>
                <a:defRPr/>
              </a:pPr>
              <a:t>2015/9/24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C0D8963-9ACD-4877-82E3-3E2FF078EE2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9127C96-27E7-404C-B000-811F5E973410}" type="datetimeFigureOut">
              <a:rPr lang="zh-TW" altLang="en-US"/>
              <a:pPr>
                <a:defRPr/>
              </a:pPr>
              <a:t>2015/9/24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A93597B-BDB7-471F-9253-9A5FD318F3A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805E0F53-52EB-4E6F-81A8-5D713E46D595}" type="datetimeFigureOut">
              <a:rPr lang="zh-TW" altLang="en-US"/>
              <a:pPr>
                <a:defRPr/>
              </a:pPr>
              <a:t>2015/9/24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6C1EE15-A216-4BA8-9B94-206DA254AF69}"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1C7E6E0-01F9-4244-85B9-79CB107636BE}" type="datetimeFigureOut">
              <a:rPr lang="zh-TW" altLang="en-US"/>
              <a:pPr>
                <a:defRPr/>
              </a:pPr>
              <a:t>2015/9/24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6108754-E470-46B7-88D2-F12762DAC514}"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A29B2A6-95CF-487C-8D76-823DF6B1315B}" type="datetimeFigureOut">
              <a:rPr lang="zh-TW" altLang="en-US"/>
              <a:pPr>
                <a:defRPr/>
              </a:pPr>
              <a:t>2015/9/24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E421F64-69A9-4292-886D-03E36A4C6A98}"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DB70622-B6D0-45B8-BA73-DE59E7B5A911}" type="datetimeFigureOut">
              <a:rPr lang="zh-TW" altLang="en-US"/>
              <a:pPr>
                <a:defRPr/>
              </a:pPr>
              <a:t>2015/9/24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0C3EED5-8E09-4415-9F1E-4FD04C29E882}"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1BA96C79-2EC4-4C74-980F-B1D44AA9AB5A}" type="datetimeFigureOut">
              <a:rPr lang="zh-TW" altLang="en-US"/>
              <a:pPr>
                <a:defRPr/>
              </a:pPr>
              <a:t>2015/9/24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00FAEDF7-2615-474C-B351-A9E65EE64DF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新細明體" charset="-120"/>
        </a:defRPr>
      </a:lvl2pPr>
      <a:lvl3pPr algn="l" rtl="0" fontAlgn="base">
        <a:lnSpc>
          <a:spcPct val="90000"/>
        </a:lnSpc>
        <a:spcBef>
          <a:spcPct val="0"/>
        </a:spcBef>
        <a:spcAft>
          <a:spcPct val="0"/>
        </a:spcAft>
        <a:defRPr sz="4400">
          <a:solidFill>
            <a:schemeClr val="tx1"/>
          </a:solidFill>
          <a:latin typeface="Calibri Light" pitchFamily="34" charset="0"/>
          <a:ea typeface="新細明體" charset="-120"/>
        </a:defRPr>
      </a:lvl3pPr>
      <a:lvl4pPr algn="l" rtl="0" fontAlgn="base">
        <a:lnSpc>
          <a:spcPct val="90000"/>
        </a:lnSpc>
        <a:spcBef>
          <a:spcPct val="0"/>
        </a:spcBef>
        <a:spcAft>
          <a:spcPct val="0"/>
        </a:spcAft>
        <a:defRPr sz="4400">
          <a:solidFill>
            <a:schemeClr val="tx1"/>
          </a:solidFill>
          <a:latin typeface="Calibri Light" pitchFamily="34" charset="0"/>
          <a:ea typeface="新細明體" charset="-120"/>
        </a:defRPr>
      </a:lvl4pPr>
      <a:lvl5pPr algn="l" rtl="0" fontAlgn="base">
        <a:lnSpc>
          <a:spcPct val="90000"/>
        </a:lnSpc>
        <a:spcBef>
          <a:spcPct val="0"/>
        </a:spcBef>
        <a:spcAft>
          <a:spcPct val="0"/>
        </a:spcAft>
        <a:defRPr sz="4400">
          <a:solidFill>
            <a:schemeClr val="tx1"/>
          </a:solidFill>
          <a:latin typeface="Calibri Light" pitchFamily="34" charset="0"/>
          <a:ea typeface="新細明體"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charset="-12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www.ithenticate.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ithenticate.com/cont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thenticate.com/"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lsevier.com/__data/assets/pdf_file/0009/183357/ETHICS_CH_PLA01a_updatedURL.pdf" TargetMode="External"/><Relationship Id="rId2" Type="http://schemas.openxmlformats.org/officeDocument/2006/relationships/hyperlink" Target="http://www.elsevier.com/__"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www.igroup.com.tw/" TargetMode="External"/><Relationship Id="rId4" Type="http://schemas.openxmlformats.org/officeDocument/2006/relationships/hyperlink" Target="https://goo.gl/K52sC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igroup.com.tw/?page_id=7249"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www.igroup.com.tw/"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igroup.com.tw/" TargetMode="External"/><Relationship Id="rId2" Type="http://schemas.openxmlformats.org/officeDocument/2006/relationships/hyperlink" Target="mailto:service@igrouptaiwan.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res.heraldm.com/content/image/2012/12/19/20121219000334_0.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urnitin.com/en_int/about-us/press-releases/global-plagiarism-preven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2638425"/>
            <a:ext cx="9144000" cy="1498600"/>
          </a:xfrm>
        </p:spPr>
        <p:txBody>
          <a:bodyPr>
            <a:normAutofit fontScale="90000"/>
          </a:bodyPr>
          <a:lstStyle/>
          <a:p>
            <a:r>
              <a:rPr lang="zh-TW" altLang="en-US" sz="5400" b="1" smtClean="0">
                <a:latin typeface="標楷體" pitchFamily="65" charset="-120"/>
                <a:ea typeface="標楷體" pitchFamily="65" charset="-120"/>
              </a:rPr>
              <a:t>論文原創性比對資料庫</a:t>
            </a:r>
            <a:r>
              <a:rPr lang="en-US" altLang="zh-TW" sz="5400" b="1" smtClean="0">
                <a:latin typeface="標楷體" pitchFamily="65" charset="-120"/>
                <a:ea typeface="標楷體" pitchFamily="65" charset="-120"/>
              </a:rPr>
              <a:t/>
            </a:r>
            <a:br>
              <a:rPr lang="en-US" altLang="zh-TW" sz="5400" b="1" smtClean="0">
                <a:latin typeface="標楷體" pitchFamily="65" charset="-120"/>
                <a:ea typeface="標楷體" pitchFamily="65" charset="-120"/>
              </a:rPr>
            </a:br>
            <a:endParaRPr lang="zh-TW" altLang="en-US" sz="5400" b="1" smtClean="0">
              <a:latin typeface="標楷體" pitchFamily="65" charset="-120"/>
              <a:ea typeface="標楷體" pitchFamily="65" charset="-120"/>
            </a:endParaRPr>
          </a:p>
        </p:txBody>
      </p:sp>
      <p:sp>
        <p:nvSpPr>
          <p:cNvPr id="3" name="副標題 2"/>
          <p:cNvSpPr>
            <a:spLocks noGrp="1"/>
          </p:cNvSpPr>
          <p:nvPr>
            <p:ph type="subTitle" idx="1"/>
          </p:nvPr>
        </p:nvSpPr>
        <p:spPr>
          <a:xfrm>
            <a:off x="4085269" y="4662997"/>
            <a:ext cx="4454434" cy="925412"/>
          </a:xfrm>
          <a:solidFill>
            <a:schemeClr val="accent1">
              <a:lumMod val="20000"/>
              <a:lumOff val="80000"/>
            </a:schemeClr>
          </a:solidFill>
          <a:ln/>
          <a:effectLst>
            <a:softEdge rad="127000"/>
          </a:effectLst>
        </p:spPr>
        <p:txBody>
          <a:bodyPr>
            <a:noAutofit/>
          </a:bodyPr>
          <a:lstStyle/>
          <a:p>
            <a:r>
              <a:rPr lang="en-US" altLang="zh-TW" sz="3200" smtClean="0">
                <a:solidFill>
                  <a:srgbClr val="C55A11"/>
                </a:solidFill>
              </a:rPr>
              <a:t> </a:t>
            </a:r>
            <a:r>
              <a:rPr lang="zh-TW" altLang="en-US" sz="3200" b="1" smtClean="0">
                <a:solidFill>
                  <a:srgbClr val="2E75B6"/>
                </a:solidFill>
                <a:latin typeface="Arial" charset="0"/>
                <a:ea typeface="標楷體" pitchFamily="65" charset="-120"/>
              </a:rPr>
              <a:t>智泉國際事業有限公司</a:t>
            </a:r>
            <a:r>
              <a:rPr lang="en-US" altLang="zh-TW" sz="3200" b="1" smtClean="0">
                <a:solidFill>
                  <a:srgbClr val="2E75B6"/>
                </a:solidFill>
                <a:latin typeface="Arial" charset="0"/>
                <a:ea typeface="標楷體" pitchFamily="65" charset="-120"/>
              </a:rPr>
              <a:t>(iGroup Taiwan)</a:t>
            </a:r>
            <a:endParaRPr lang="zh-TW" altLang="en-US" sz="3200" b="1" smtClean="0">
              <a:solidFill>
                <a:srgbClr val="2E75B6"/>
              </a:solidFill>
              <a:latin typeface="Arial" charset="0"/>
              <a:ea typeface="標楷體" pitchFamily="65" charset="-120"/>
            </a:endParaRPr>
          </a:p>
        </p:txBody>
      </p:sp>
      <p:pic>
        <p:nvPicPr>
          <p:cNvPr id="1026" name="Picture 2"/>
          <p:cNvPicPr>
            <a:picLocks noChangeAspect="1" noChangeArrowheads="1"/>
          </p:cNvPicPr>
          <p:nvPr/>
        </p:nvPicPr>
        <p:blipFill>
          <a:blip r:embed="rId2">
            <a:extLst/>
          </a:blip>
          <a:srcRect/>
          <a:stretch>
            <a:fillRect/>
          </a:stretch>
        </p:blipFill>
        <p:spPr bwMode="auto">
          <a:xfrm>
            <a:off x="2663687" y="1086921"/>
            <a:ext cx="6758609" cy="1026604"/>
          </a:xfrm>
          <a:prstGeom prst="rect">
            <a:avLst/>
          </a:prstGeom>
          <a:noFill/>
          <a:ln>
            <a:noFill/>
          </a:ln>
          <a:effectLst>
            <a:softEdge rad="127000"/>
          </a:effectLst>
          <a:extLst/>
        </p:spPr>
      </p:pic>
      <p:pic>
        <p:nvPicPr>
          <p:cNvPr id="14343" name="圖片 3"/>
          <p:cNvPicPr>
            <a:picLocks noChangeAspect="1"/>
          </p:cNvPicPr>
          <p:nvPr/>
        </p:nvPicPr>
        <p:blipFill>
          <a:blip r:embed="rId3"/>
          <a:srcRect/>
          <a:stretch>
            <a:fillRect/>
          </a:stretch>
        </p:blipFill>
        <p:spPr bwMode="auto">
          <a:xfrm>
            <a:off x="5449888" y="5688013"/>
            <a:ext cx="1593850" cy="51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638" y="365125"/>
            <a:ext cx="9936162" cy="847725"/>
          </a:xfrm>
        </p:spPr>
        <p:txBody>
          <a:bodyPr>
            <a:normAutofit/>
          </a:bodyPr>
          <a:lstStyle/>
          <a:p>
            <a:r>
              <a:rPr lang="en-GB" altLang="zh-TW" sz="4000" b="1" smtClean="0">
                <a:latin typeface="Arial" charset="0"/>
                <a:ea typeface="標楷體" pitchFamily="65" charset="-120"/>
                <a:cs typeface="Arial Unicode MS"/>
              </a:rPr>
              <a:t>iThenticate</a:t>
            </a:r>
            <a:r>
              <a:rPr lang="zh-TW" altLang="en-US" sz="4000" b="1" smtClean="0">
                <a:latin typeface="Arial" charset="0"/>
                <a:ea typeface="標楷體" pitchFamily="65" charset="-120"/>
                <a:cs typeface="Arial Unicode MS"/>
              </a:rPr>
              <a:t> 簡介              </a:t>
            </a:r>
            <a:r>
              <a:rPr lang="en-US" altLang="zh-TW" sz="2500" smtClean="0">
                <a:latin typeface="Arial" charset="0"/>
                <a:ea typeface="標楷體" pitchFamily="65" charset="-120"/>
                <a:cs typeface="Arial Unicode MS"/>
                <a:hlinkClick r:id="rId2"/>
              </a:rPr>
              <a:t>www.ithenticate.com</a:t>
            </a:r>
            <a:endParaRPr lang="en-GB" altLang="zh-TW" sz="2500" smtClean="0">
              <a:solidFill>
                <a:srgbClr val="145284"/>
              </a:solidFill>
              <a:latin typeface="Arial" charset="0"/>
              <a:ea typeface="標楷體" pitchFamily="65" charset="-120"/>
              <a:cs typeface="Arial Unicode MS"/>
            </a:endParaRPr>
          </a:p>
        </p:txBody>
      </p:sp>
      <p:sp>
        <p:nvSpPr>
          <p:cNvPr id="3" name="Content Placeholder 2"/>
          <p:cNvSpPr>
            <a:spLocks noGrp="1"/>
          </p:cNvSpPr>
          <p:nvPr>
            <p:ph idx="1"/>
          </p:nvPr>
        </p:nvSpPr>
        <p:spPr>
          <a:xfrm>
            <a:off x="8016875" y="4932363"/>
            <a:ext cx="3359150" cy="1673225"/>
          </a:xfrm>
        </p:spPr>
        <p:txBody>
          <a:bodyPr rtlCol="0">
            <a:normAutofit fontScale="77500" lnSpcReduction="20000"/>
          </a:bodyPr>
          <a:lstStyle/>
          <a:p>
            <a:pPr marL="0" indent="0" fontAlgn="auto">
              <a:spcAft>
                <a:spcPts val="0"/>
              </a:spcAft>
              <a:buFont typeface="Arial" panose="020B0604020202020204" pitchFamily="34" charset="0"/>
              <a:buNone/>
              <a:defRPr/>
            </a:pPr>
            <a:r>
              <a:rPr lang="en-GB" sz="2533" dirty="0">
                <a:solidFill>
                  <a:srgbClr val="145284"/>
                </a:solidFill>
              </a:rPr>
              <a:t>iThenticate scans a vast database of scholarly content &amp; billions of web pages and highlights instances of duplicate content. 	</a:t>
            </a:r>
            <a:r>
              <a:rPr lang="en-GB" sz="1467" dirty="0">
                <a:solidFill>
                  <a:srgbClr val="145284"/>
                </a:solidFill>
              </a:rPr>
              <a:t>			</a:t>
            </a:r>
            <a:r>
              <a:rPr lang="en-GB" sz="2133" dirty="0">
                <a:solidFill>
                  <a:srgbClr val="145284"/>
                </a:solidFill>
              </a:rPr>
              <a:t>					</a:t>
            </a:r>
          </a:p>
          <a:p>
            <a:pPr marL="0" indent="0" fontAlgn="auto">
              <a:spcAft>
                <a:spcPts val="0"/>
              </a:spcAft>
              <a:buFont typeface="Arial" panose="020B0604020202020204" pitchFamily="34" charset="0"/>
              <a:buNone/>
              <a:defRPr/>
            </a:pPr>
            <a:endParaRPr lang="en-GB" sz="2400" dirty="0">
              <a:solidFill>
                <a:srgbClr val="145284"/>
              </a:solidFill>
            </a:endParaRPr>
          </a:p>
          <a:p>
            <a:pPr marL="0" indent="0" fontAlgn="auto">
              <a:spcAft>
                <a:spcPts val="0"/>
              </a:spcAft>
              <a:buFont typeface="Arial" panose="020B0604020202020204" pitchFamily="34" charset="0"/>
              <a:buNone/>
              <a:defRPr/>
            </a:pPr>
            <a:endParaRPr lang="en-GB" sz="2400" dirty="0">
              <a:solidFill>
                <a:srgbClr val="145284"/>
              </a:solidFill>
            </a:endParaRPr>
          </a:p>
          <a:p>
            <a:pPr marL="0" indent="0" fontAlgn="auto">
              <a:spcAft>
                <a:spcPts val="0"/>
              </a:spcAft>
              <a:buFont typeface="Arial" panose="020B0604020202020204" pitchFamily="34" charset="0"/>
              <a:buNone/>
              <a:defRPr/>
            </a:pPr>
            <a:endParaRPr lang="en-GB" sz="2400" dirty="0">
              <a:solidFill>
                <a:srgbClr val="145284"/>
              </a:solidFill>
            </a:endParaRPr>
          </a:p>
        </p:txBody>
      </p:sp>
      <p:sp>
        <p:nvSpPr>
          <p:cNvPr id="2662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CCFEA-E81B-4061-A7F0-0924E2F3BF93}" type="slidenum">
              <a:rPr lang="en-GB" altLang="zh-TW">
                <a:solidFill>
                  <a:srgbClr val="145284"/>
                </a:solidFill>
              </a:rPr>
              <a:pPr fontAlgn="base">
                <a:spcBef>
                  <a:spcPct val="0"/>
                </a:spcBef>
                <a:spcAft>
                  <a:spcPct val="0"/>
                </a:spcAft>
              </a:pPr>
              <a:t>10</a:t>
            </a:fld>
            <a:endParaRPr lang="en-GB" altLang="zh-TW">
              <a:solidFill>
                <a:srgbClr val="145284"/>
              </a:solidFill>
            </a:endParaRPr>
          </a:p>
        </p:txBody>
      </p:sp>
      <p:grpSp>
        <p:nvGrpSpPr>
          <p:cNvPr id="8" name="Group 7"/>
          <p:cNvGrpSpPr>
            <a:grpSpLocks/>
          </p:cNvGrpSpPr>
          <p:nvPr/>
        </p:nvGrpSpPr>
        <p:grpSpPr bwMode="auto">
          <a:xfrm>
            <a:off x="4843463" y="1911350"/>
            <a:ext cx="2192337" cy="2170113"/>
            <a:chOff x="2355" y="1071"/>
            <a:chExt cx="1464" cy="1337"/>
          </a:xfrm>
        </p:grpSpPr>
        <p:pic>
          <p:nvPicPr>
            <p:cNvPr id="9" name="Picture 8"/>
            <p:cNvPicPr>
              <a:picLocks noChangeAspect="1" noChangeArrowheads="1"/>
            </p:cNvPicPr>
            <p:nvPr/>
          </p:nvPicPr>
          <p:blipFill>
            <a:blip r:embed="rId3" cstate="print"/>
            <a:srcRect/>
            <a:stretch>
              <a:fillRect/>
            </a:stretch>
          </p:blipFill>
          <p:spPr bwMode="auto">
            <a:xfrm>
              <a:off x="2355" y="1166"/>
              <a:ext cx="1110" cy="1242"/>
            </a:xfrm>
            <a:prstGeom prst="rect">
              <a:avLst/>
            </a:prstGeom>
            <a:ln>
              <a:noFill/>
            </a:ln>
            <a:effectLst>
              <a:softEdge rad="112500"/>
            </a:effectLst>
          </p:spPr>
        </p:pic>
        <p:sp>
          <p:nvSpPr>
            <p:cNvPr id="10" name="Text Box 9"/>
            <p:cNvSpPr txBox="1">
              <a:spLocks noChangeArrowheads="1"/>
            </p:cNvSpPr>
            <p:nvPr/>
          </p:nvSpPr>
          <p:spPr bwMode="auto">
            <a:xfrm>
              <a:off x="2368" y="1071"/>
              <a:ext cx="1451" cy="259"/>
            </a:xfrm>
            <a:prstGeom prst="rect">
              <a:avLst/>
            </a:prstGeom>
            <a:noFill/>
            <a:ln w="9525">
              <a:noFill/>
              <a:miter lim="800000"/>
              <a:headEnd/>
              <a:tailEnd/>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kumimoji="0" lang="en-GB" sz="2133" dirty="0">
                  <a:solidFill>
                    <a:srgbClr val="145284"/>
                  </a:solidFill>
                </a:rPr>
                <a:t>Digital Fingerprint</a:t>
              </a:r>
              <a:endParaRPr kumimoji="0" lang="en-US" sz="2133" dirty="0">
                <a:solidFill>
                  <a:srgbClr val="145284"/>
                </a:solidFill>
              </a:endParaRPr>
            </a:p>
          </p:txBody>
        </p:sp>
      </p:grpSp>
      <p:pic>
        <p:nvPicPr>
          <p:cNvPr id="26629" name="Picture 13" descr="C:\Users\Laurie\Desktop\Icons\Editing\copy\copy-512.png"/>
          <p:cNvPicPr>
            <a:picLocks noChangeAspect="1" noChangeArrowheads="1"/>
          </p:cNvPicPr>
          <p:nvPr/>
        </p:nvPicPr>
        <p:blipFill>
          <a:blip r:embed="rId4"/>
          <a:srcRect/>
          <a:stretch>
            <a:fillRect/>
          </a:stretch>
        </p:blipFill>
        <p:spPr bwMode="auto">
          <a:xfrm>
            <a:off x="2155825" y="2352675"/>
            <a:ext cx="1198563" cy="1198563"/>
          </a:xfrm>
          <a:prstGeom prst="rect">
            <a:avLst/>
          </a:prstGeom>
          <a:noFill/>
          <a:ln w="9525">
            <a:noFill/>
            <a:miter lim="800000"/>
            <a:headEnd/>
            <a:tailEnd/>
          </a:ln>
        </p:spPr>
      </p:pic>
      <p:pic>
        <p:nvPicPr>
          <p:cNvPr id="12" name="Picture 11"/>
          <p:cNvPicPr>
            <a:picLocks noChangeAspect="1" noChangeArrowheads="1"/>
          </p:cNvPicPr>
          <p:nvPr/>
        </p:nvPicPr>
        <p:blipFill>
          <a:blip r:embed="rId5"/>
          <a:srcRect/>
          <a:stretch>
            <a:fillRect/>
          </a:stretch>
        </p:blipFill>
        <p:spPr bwMode="auto">
          <a:xfrm>
            <a:off x="7535863" y="2266950"/>
            <a:ext cx="4081462" cy="1814513"/>
          </a:xfrm>
          <a:prstGeom prst="rect">
            <a:avLst/>
          </a:prstGeom>
          <a:noFill/>
          <a:ln w="9525">
            <a:noFill/>
            <a:miter lim="800000"/>
            <a:headEnd/>
            <a:tailEnd/>
          </a:ln>
        </p:spPr>
      </p:pic>
      <p:pic>
        <p:nvPicPr>
          <p:cNvPr id="26631" name="Picture 2" descr="C:\Users\Laurie\Desktop\Icons\Users\user\user-512.png"/>
          <p:cNvPicPr>
            <a:picLocks noChangeAspect="1" noChangeArrowheads="1"/>
          </p:cNvPicPr>
          <p:nvPr/>
        </p:nvPicPr>
        <p:blipFill>
          <a:blip r:embed="rId6"/>
          <a:srcRect/>
          <a:stretch>
            <a:fillRect/>
          </a:stretch>
        </p:blipFill>
        <p:spPr bwMode="auto">
          <a:xfrm>
            <a:off x="654050" y="1154113"/>
            <a:ext cx="763588" cy="763587"/>
          </a:xfrm>
          <a:prstGeom prst="rect">
            <a:avLst/>
          </a:prstGeom>
          <a:noFill/>
          <a:ln w="9525">
            <a:noFill/>
            <a:miter lim="800000"/>
            <a:headEnd/>
            <a:tailEnd/>
          </a:ln>
        </p:spPr>
      </p:pic>
      <p:grpSp>
        <p:nvGrpSpPr>
          <p:cNvPr id="14" name="Group 13"/>
          <p:cNvGrpSpPr>
            <a:grpSpLocks/>
          </p:cNvGrpSpPr>
          <p:nvPr/>
        </p:nvGrpSpPr>
        <p:grpSpPr bwMode="auto">
          <a:xfrm>
            <a:off x="3600450" y="4868863"/>
            <a:ext cx="1312863" cy="1554162"/>
            <a:chOff x="4563797" y="339502"/>
            <a:chExt cx="3615004" cy="4276623"/>
          </a:xfrm>
        </p:grpSpPr>
        <p:sp>
          <p:nvSpPr>
            <p:cNvPr id="15" name="Can 14"/>
            <p:cNvSpPr/>
            <p:nvPr/>
          </p:nvSpPr>
          <p:spPr>
            <a:xfrm>
              <a:off x="4563797" y="2816361"/>
              <a:ext cx="3606262" cy="179976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16" name="Can 15"/>
            <p:cNvSpPr/>
            <p:nvPr/>
          </p:nvSpPr>
          <p:spPr>
            <a:xfrm>
              <a:off x="4572539" y="1601957"/>
              <a:ext cx="3606262" cy="180413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17" name="Can 16"/>
            <p:cNvSpPr/>
            <p:nvPr/>
          </p:nvSpPr>
          <p:spPr>
            <a:xfrm>
              <a:off x="4572539" y="339502"/>
              <a:ext cx="3606262" cy="179976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grpSp>
      <p:grpSp>
        <p:nvGrpSpPr>
          <p:cNvPr id="18" name="Group 17"/>
          <p:cNvGrpSpPr>
            <a:grpSpLocks/>
          </p:cNvGrpSpPr>
          <p:nvPr/>
        </p:nvGrpSpPr>
        <p:grpSpPr bwMode="auto">
          <a:xfrm>
            <a:off x="5105400" y="4868863"/>
            <a:ext cx="1312863" cy="1554162"/>
            <a:chOff x="4563797" y="339502"/>
            <a:chExt cx="3615004" cy="4276623"/>
          </a:xfrm>
        </p:grpSpPr>
        <p:sp>
          <p:nvSpPr>
            <p:cNvPr id="19" name="Can 18"/>
            <p:cNvSpPr/>
            <p:nvPr/>
          </p:nvSpPr>
          <p:spPr>
            <a:xfrm>
              <a:off x="4563797" y="2816361"/>
              <a:ext cx="3606262" cy="179976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20" name="Can 19"/>
            <p:cNvSpPr/>
            <p:nvPr/>
          </p:nvSpPr>
          <p:spPr>
            <a:xfrm>
              <a:off x="4572539" y="1601957"/>
              <a:ext cx="3606262" cy="180413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21" name="Can 20"/>
            <p:cNvSpPr/>
            <p:nvPr/>
          </p:nvSpPr>
          <p:spPr>
            <a:xfrm>
              <a:off x="4572539" y="339502"/>
              <a:ext cx="3606262" cy="179976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grpSp>
      <p:sp>
        <p:nvSpPr>
          <p:cNvPr id="26634" name="TextBox 12"/>
          <p:cNvSpPr txBox="1">
            <a:spLocks noChangeArrowheads="1"/>
          </p:cNvSpPr>
          <p:nvPr/>
        </p:nvSpPr>
        <p:spPr bwMode="auto">
          <a:xfrm>
            <a:off x="527050" y="3784600"/>
            <a:ext cx="2747963" cy="1939925"/>
          </a:xfrm>
          <a:prstGeom prst="rect">
            <a:avLst/>
          </a:prstGeom>
          <a:noFill/>
          <a:ln w="9525">
            <a:noFill/>
            <a:miter lim="800000"/>
            <a:headEnd/>
            <a:tailEnd/>
          </a:ln>
        </p:spPr>
        <p:txBody>
          <a:bodyPr>
            <a:spAutoFit/>
          </a:bodyPr>
          <a:lstStyle/>
          <a:p>
            <a:r>
              <a:rPr kumimoji="0" lang="en-GB" altLang="zh-TW" sz="1600">
                <a:solidFill>
                  <a:srgbClr val="145284"/>
                </a:solidFill>
                <a:latin typeface="Calibri" pitchFamily="34" charset="0"/>
              </a:rPr>
              <a:t>iThenticate is professional detection software that provides researchers, publications and institutions with the tools to efficiently address misconduct. </a:t>
            </a:r>
          </a:p>
          <a:p>
            <a:endParaRPr kumimoji="0" lang="en-GB" altLang="zh-TW" sz="2400">
              <a:solidFill>
                <a:srgbClr val="145284"/>
              </a:solidFill>
              <a:latin typeface="Calibri" pitchFamily="34" charset="0"/>
            </a:endParaRPr>
          </a:p>
        </p:txBody>
      </p:sp>
      <p:grpSp>
        <p:nvGrpSpPr>
          <p:cNvPr id="23" name="Group 22"/>
          <p:cNvGrpSpPr>
            <a:grpSpLocks/>
          </p:cNvGrpSpPr>
          <p:nvPr/>
        </p:nvGrpSpPr>
        <p:grpSpPr bwMode="auto">
          <a:xfrm>
            <a:off x="6607175" y="4868863"/>
            <a:ext cx="1312863" cy="1554162"/>
            <a:chOff x="4563797" y="339502"/>
            <a:chExt cx="3615004" cy="4276623"/>
          </a:xfrm>
        </p:grpSpPr>
        <p:sp>
          <p:nvSpPr>
            <p:cNvPr id="24" name="Can 23"/>
            <p:cNvSpPr/>
            <p:nvPr/>
          </p:nvSpPr>
          <p:spPr>
            <a:xfrm>
              <a:off x="4563797" y="2816361"/>
              <a:ext cx="3606262" cy="179976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25" name="Can 24"/>
            <p:cNvSpPr/>
            <p:nvPr/>
          </p:nvSpPr>
          <p:spPr>
            <a:xfrm>
              <a:off x="4572539" y="1601957"/>
              <a:ext cx="3606262" cy="180413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26" name="Can 25"/>
            <p:cNvSpPr/>
            <p:nvPr/>
          </p:nvSpPr>
          <p:spPr>
            <a:xfrm>
              <a:off x="4572539" y="339502"/>
              <a:ext cx="3606262" cy="1799764"/>
            </a:xfrm>
            <a:prstGeom prst="can">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grpSp>
      <p:sp>
        <p:nvSpPr>
          <p:cNvPr id="22" name="TextBox 21"/>
          <p:cNvSpPr txBox="1"/>
          <p:nvPr/>
        </p:nvSpPr>
        <p:spPr>
          <a:xfrm>
            <a:off x="3792538" y="4868863"/>
            <a:ext cx="958850" cy="319087"/>
          </a:xfrm>
          <a:prstGeom prst="rect">
            <a:avLst/>
          </a:prstGeom>
          <a:noFill/>
        </p:spPr>
        <p:txBody>
          <a:bodyPr>
            <a:spAutoFit/>
          </a:bodyPr>
          <a:lstStyle/>
          <a:p>
            <a:pPr algn="ctr" fontAlgn="auto">
              <a:spcBef>
                <a:spcPts val="0"/>
              </a:spcBef>
              <a:spcAft>
                <a:spcPts val="0"/>
              </a:spcAft>
              <a:defRPr/>
            </a:pPr>
            <a:r>
              <a:rPr kumimoji="0" lang="en-GB" sz="1467" dirty="0">
                <a:solidFill>
                  <a:srgbClr val="145284"/>
                </a:solidFill>
                <a:latin typeface="+mn-lt"/>
                <a:ea typeface="+mn-ea"/>
              </a:rPr>
              <a:t>Web</a:t>
            </a:r>
          </a:p>
        </p:txBody>
      </p:sp>
      <p:sp>
        <p:nvSpPr>
          <p:cNvPr id="28" name="TextBox 27"/>
          <p:cNvSpPr txBox="1">
            <a:spLocks noChangeArrowheads="1"/>
          </p:cNvSpPr>
          <p:nvPr/>
        </p:nvSpPr>
        <p:spPr bwMode="auto">
          <a:xfrm>
            <a:off x="5010150" y="4826000"/>
            <a:ext cx="1470025" cy="339725"/>
          </a:xfrm>
          <a:prstGeom prst="rect">
            <a:avLst/>
          </a:prstGeom>
          <a:noFill/>
          <a:ln w="9525">
            <a:noFill/>
            <a:miter lim="800000"/>
            <a:headEnd/>
            <a:tailEnd/>
          </a:ln>
        </p:spPr>
        <p:txBody>
          <a:bodyPr>
            <a:spAutoFit/>
          </a:bodyPr>
          <a:lstStyle/>
          <a:p>
            <a:pPr algn="ctr"/>
            <a:r>
              <a:rPr kumimoji="0" lang="en-GB" altLang="zh-TW" sz="1600">
                <a:solidFill>
                  <a:srgbClr val="145284"/>
                </a:solidFill>
                <a:latin typeface="Calibri" pitchFamily="34" charset="0"/>
              </a:rPr>
              <a:t>CrossCheck</a:t>
            </a:r>
          </a:p>
        </p:txBody>
      </p:sp>
      <p:sp>
        <p:nvSpPr>
          <p:cNvPr id="29" name="TextBox 28"/>
          <p:cNvSpPr txBox="1">
            <a:spLocks noChangeArrowheads="1"/>
          </p:cNvSpPr>
          <p:nvPr/>
        </p:nvSpPr>
        <p:spPr bwMode="auto">
          <a:xfrm>
            <a:off x="6545263" y="4868863"/>
            <a:ext cx="1471612" cy="338137"/>
          </a:xfrm>
          <a:prstGeom prst="rect">
            <a:avLst/>
          </a:prstGeom>
          <a:noFill/>
          <a:ln w="9525">
            <a:noFill/>
            <a:miter lim="800000"/>
            <a:headEnd/>
            <a:tailEnd/>
          </a:ln>
        </p:spPr>
        <p:txBody>
          <a:bodyPr>
            <a:spAutoFit/>
          </a:bodyPr>
          <a:lstStyle/>
          <a:p>
            <a:pPr algn="ctr"/>
            <a:r>
              <a:rPr kumimoji="0" lang="en-GB" altLang="zh-TW" sz="1600">
                <a:solidFill>
                  <a:srgbClr val="145284"/>
                </a:solidFill>
                <a:latin typeface="Calibri" pitchFamily="34" charset="0"/>
              </a:rPr>
              <a:t>Publication</a:t>
            </a:r>
          </a:p>
        </p:txBody>
      </p:sp>
      <p:sp>
        <p:nvSpPr>
          <p:cNvPr id="27" name="Right Arrow 26"/>
          <p:cNvSpPr/>
          <p:nvPr/>
        </p:nvSpPr>
        <p:spPr>
          <a:xfrm>
            <a:off x="6161088" y="2852738"/>
            <a:ext cx="1471612" cy="635000"/>
          </a:xfrm>
          <a:prstGeom prst="rightArrow">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31" name="Right Arrow 30"/>
          <p:cNvSpPr/>
          <p:nvPr/>
        </p:nvSpPr>
        <p:spPr>
          <a:xfrm>
            <a:off x="3179763" y="2857500"/>
            <a:ext cx="1571625" cy="635000"/>
          </a:xfrm>
          <a:prstGeom prst="rightArrow">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
        <p:nvSpPr>
          <p:cNvPr id="32" name="Right Arrow 31"/>
          <p:cNvSpPr/>
          <p:nvPr/>
        </p:nvSpPr>
        <p:spPr>
          <a:xfrm rot="5400000">
            <a:off x="5263356" y="3748882"/>
            <a:ext cx="1030287" cy="635000"/>
          </a:xfrm>
          <a:prstGeom prst="rightArrow">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pic>
        <p:nvPicPr>
          <p:cNvPr id="26642" name="Picture 3" descr="C:\Users\Laurie\Desktop\Icons\Folders\folder\folder-512.png"/>
          <p:cNvPicPr>
            <a:picLocks noChangeAspect="1" noChangeArrowheads="1"/>
          </p:cNvPicPr>
          <p:nvPr/>
        </p:nvPicPr>
        <p:blipFill>
          <a:blip r:embed="rId7"/>
          <a:srcRect/>
          <a:stretch>
            <a:fillRect/>
          </a:stretch>
        </p:blipFill>
        <p:spPr bwMode="auto">
          <a:xfrm>
            <a:off x="722313" y="2065338"/>
            <a:ext cx="627062" cy="627062"/>
          </a:xfrm>
          <a:prstGeom prst="rect">
            <a:avLst/>
          </a:prstGeom>
          <a:noFill/>
          <a:ln w="9525">
            <a:noFill/>
            <a:miter lim="800000"/>
            <a:headEnd/>
            <a:tailEnd/>
          </a:ln>
        </p:spPr>
      </p:pic>
      <p:pic>
        <p:nvPicPr>
          <p:cNvPr id="26643" name="Picture 10" descr="C:\Users\Laurie\Desktop\Icons\Users\conference\conference-512.png"/>
          <p:cNvPicPr>
            <a:picLocks noChangeAspect="1" noChangeArrowheads="1"/>
          </p:cNvPicPr>
          <p:nvPr/>
        </p:nvPicPr>
        <p:blipFill>
          <a:blip r:embed="rId8"/>
          <a:srcRect/>
          <a:stretch>
            <a:fillRect/>
          </a:stretch>
        </p:blipFill>
        <p:spPr bwMode="auto">
          <a:xfrm>
            <a:off x="736600" y="2767013"/>
            <a:ext cx="612775" cy="612775"/>
          </a:xfrm>
          <a:prstGeom prst="rect">
            <a:avLst/>
          </a:prstGeom>
          <a:noFill/>
          <a:ln w="9525">
            <a:noFill/>
            <a:miter lim="800000"/>
            <a:headEnd/>
            <a:tailEnd/>
          </a:ln>
        </p:spPr>
      </p:pic>
      <p:sp>
        <p:nvSpPr>
          <p:cNvPr id="36" name="Right Arrow 35"/>
          <p:cNvSpPr/>
          <p:nvPr/>
        </p:nvSpPr>
        <p:spPr>
          <a:xfrm>
            <a:off x="1200150" y="2347913"/>
            <a:ext cx="955675" cy="504825"/>
          </a:xfrm>
          <a:prstGeom prst="rightArrow">
            <a:avLst/>
          </a:prstGeom>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sz="2400">
              <a:solidFill>
                <a:srgbClr val="1452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P spid="28" grpId="0"/>
      <p:bldP spid="29" grpId="0"/>
      <p:bldP spid="27"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smtClean="0">
                <a:latin typeface="Arial" charset="0"/>
                <a:ea typeface="標楷體" pitchFamily="65" charset="-120"/>
              </a:rPr>
              <a:t>iThenticate </a:t>
            </a:r>
            <a:r>
              <a:rPr lang="zh-TW" altLang="en-US" b="1" smtClean="0">
                <a:latin typeface="Arial" charset="0"/>
                <a:ea typeface="標楷體" pitchFamily="65" charset="-120"/>
              </a:rPr>
              <a:t>資料庫內容</a:t>
            </a:r>
            <a:endParaRPr lang="zh-TW" altLang="en-US" smtClean="0">
              <a:latin typeface="Arial" charset="0"/>
              <a:ea typeface="標楷體" pitchFamily="65" charset="-120"/>
            </a:endParaRPr>
          </a:p>
        </p:txBody>
      </p:sp>
      <p:sp>
        <p:nvSpPr>
          <p:cNvPr id="4" name="圓角矩形 3"/>
          <p:cNvSpPr/>
          <p:nvPr/>
        </p:nvSpPr>
        <p:spPr>
          <a:xfrm>
            <a:off x="838200" y="1303342"/>
            <a:ext cx="4001086" cy="914400"/>
          </a:xfrm>
          <a:prstGeom prst="round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chor="ctr"/>
          <a:lstStyle/>
          <a:p>
            <a:pPr algn="ctr"/>
            <a:r>
              <a:rPr kumimoji="0" lang="zh-TW" altLang="en-US" sz="3200" b="1">
                <a:solidFill>
                  <a:srgbClr val="FFFFFF"/>
                </a:solidFill>
                <a:latin typeface="Arial" charset="0"/>
                <a:ea typeface="標楷體" pitchFamily="65" charset="-120"/>
              </a:rPr>
              <a:t>誰在使用</a:t>
            </a:r>
            <a:r>
              <a:rPr kumimoji="0" lang="en-US" altLang="zh-TW" sz="3200" b="1">
                <a:solidFill>
                  <a:srgbClr val="FFFFFF"/>
                </a:solidFill>
                <a:latin typeface="Arial" charset="0"/>
                <a:ea typeface="標楷體" pitchFamily="65" charset="-120"/>
              </a:rPr>
              <a:t>iThenticate</a:t>
            </a:r>
            <a:endParaRPr kumimoji="0" lang="zh-TW" altLang="en-US" sz="3200" b="1">
              <a:solidFill>
                <a:srgbClr val="FFFFFF"/>
              </a:solidFill>
              <a:latin typeface="Arial" charset="0"/>
              <a:ea typeface="標楷體" pitchFamily="65" charset="-120"/>
            </a:endParaRPr>
          </a:p>
        </p:txBody>
      </p:sp>
      <p:sp>
        <p:nvSpPr>
          <p:cNvPr id="31749" name="矩形 6"/>
          <p:cNvSpPr>
            <a:spLocks noChangeArrowheads="1"/>
          </p:cNvSpPr>
          <p:nvPr/>
        </p:nvSpPr>
        <p:spPr bwMode="auto">
          <a:xfrm>
            <a:off x="1782763" y="2263775"/>
            <a:ext cx="2266950" cy="641350"/>
          </a:xfrm>
          <a:prstGeom prst="rect">
            <a:avLst/>
          </a:prstGeom>
          <a:noFill/>
          <a:ln w="9525">
            <a:noFill/>
            <a:miter lim="800000"/>
            <a:headEnd/>
            <a:tailEnd/>
          </a:ln>
        </p:spPr>
        <p:txBody>
          <a:bodyPr wrap="none">
            <a:spAutoFit/>
          </a:bodyPr>
          <a:lstStyle/>
          <a:p>
            <a:r>
              <a:rPr kumimoji="0" lang="en-US" altLang="zh-TW" sz="3600" b="1">
                <a:solidFill>
                  <a:schemeClr val="accent1"/>
                </a:solidFill>
                <a:ea typeface="標楷體" pitchFamily="65" charset="-120"/>
              </a:rPr>
              <a:t>38 Million</a:t>
            </a:r>
          </a:p>
        </p:txBody>
      </p:sp>
      <p:sp>
        <p:nvSpPr>
          <p:cNvPr id="31750" name="矩形 7"/>
          <p:cNvSpPr>
            <a:spLocks noChangeArrowheads="1"/>
          </p:cNvSpPr>
          <p:nvPr/>
        </p:nvSpPr>
        <p:spPr bwMode="auto">
          <a:xfrm>
            <a:off x="333375" y="2886075"/>
            <a:ext cx="4905375" cy="701675"/>
          </a:xfrm>
          <a:prstGeom prst="rect">
            <a:avLst/>
          </a:prstGeom>
          <a:noFill/>
          <a:ln w="9525">
            <a:noFill/>
            <a:miter lim="800000"/>
            <a:headEnd/>
            <a:tailEnd/>
          </a:ln>
        </p:spPr>
        <p:txBody>
          <a:bodyPr>
            <a:spAutoFit/>
          </a:bodyPr>
          <a:lstStyle/>
          <a:p>
            <a:r>
              <a:rPr kumimoji="0" lang="en-US" altLang="zh-TW" sz="2000" b="1">
                <a:ea typeface="標楷體" pitchFamily="65" charset="-120"/>
              </a:rPr>
              <a:t>530+</a:t>
            </a:r>
            <a:r>
              <a:rPr kumimoji="0" lang="zh-TW" altLang="en-US" sz="2000" b="1">
                <a:ea typeface="標楷體" pitchFamily="65" charset="-120"/>
              </a:rPr>
              <a:t>科技醫學相關的出版社皆透過</a:t>
            </a:r>
            <a:r>
              <a:rPr kumimoji="0" lang="en-US" altLang="zh-TW" sz="2000" b="1">
                <a:solidFill>
                  <a:srgbClr val="FF0000"/>
                </a:solidFill>
                <a:ea typeface="標楷體" pitchFamily="65" charset="-120"/>
              </a:rPr>
              <a:t>CrossCheck</a:t>
            </a:r>
            <a:r>
              <a:rPr kumimoji="0" lang="zh-TW" altLang="en-US" sz="2000" b="1">
                <a:ea typeface="標楷體" pitchFamily="65" charset="-120"/>
              </a:rPr>
              <a:t>使用</a:t>
            </a:r>
            <a:r>
              <a:rPr kumimoji="0" lang="en-US" altLang="zh-TW" sz="2000" b="1">
                <a:solidFill>
                  <a:srgbClr val="0070C0"/>
                </a:solidFill>
                <a:ea typeface="標楷體" pitchFamily="65" charset="-120"/>
              </a:rPr>
              <a:t>iThenticate</a:t>
            </a:r>
            <a:r>
              <a:rPr kumimoji="0" lang="en-US" altLang="zh-TW" sz="2000" b="1">
                <a:ea typeface="標楷體" pitchFamily="65" charset="-120"/>
              </a:rPr>
              <a:t> </a:t>
            </a:r>
            <a:r>
              <a:rPr kumimoji="0" lang="zh-TW" altLang="en-US" sz="2000" b="1">
                <a:ea typeface="標楷體" pitchFamily="65" charset="-120"/>
              </a:rPr>
              <a:t>檢測文稿</a:t>
            </a:r>
            <a:endParaRPr kumimoji="0" lang="zh-TW" altLang="en-US" sz="2000">
              <a:ea typeface="標楷體" pitchFamily="65" charset="-120"/>
            </a:endParaRPr>
          </a:p>
        </p:txBody>
      </p:sp>
      <p:sp>
        <p:nvSpPr>
          <p:cNvPr id="9" name="矩形 8"/>
          <p:cNvSpPr/>
          <p:nvPr/>
        </p:nvSpPr>
        <p:spPr>
          <a:xfrm>
            <a:off x="274638" y="3709988"/>
            <a:ext cx="3052762" cy="2838450"/>
          </a:xfrm>
          <a:prstGeom prst="rect">
            <a:avLst/>
          </a:prstGeom>
        </p:spPr>
        <p:txBody>
          <a:bodyPr>
            <a:spAutoFit/>
          </a:bodyPr>
          <a:lstStyle/>
          <a:p>
            <a:r>
              <a:rPr kumimoji="0" lang="en-US" altLang="zh-TW">
                <a:solidFill>
                  <a:srgbClr val="C55A11"/>
                </a:solidFill>
                <a:ea typeface="標楷體" pitchFamily="65" charset="-120"/>
              </a:rPr>
              <a:t>American Chemical Society</a:t>
            </a:r>
          </a:p>
          <a:p>
            <a:r>
              <a:rPr kumimoji="0" lang="en-US" altLang="zh-TW">
                <a:solidFill>
                  <a:srgbClr val="C55A11"/>
                </a:solidFill>
                <a:ea typeface="標楷體" pitchFamily="65" charset="-120"/>
              </a:rPr>
              <a:t>American Institute of Physics</a:t>
            </a:r>
          </a:p>
          <a:p>
            <a:r>
              <a:rPr kumimoji="0" lang="en-US" altLang="zh-TW">
                <a:solidFill>
                  <a:srgbClr val="C55A11"/>
                </a:solidFill>
                <a:ea typeface="標楷體" pitchFamily="65" charset="-120"/>
              </a:rPr>
              <a:t>American Physical Society</a:t>
            </a:r>
          </a:p>
          <a:p>
            <a:r>
              <a:rPr kumimoji="0" lang="en-US" altLang="zh-TW">
                <a:solidFill>
                  <a:srgbClr val="C55A11"/>
                </a:solidFill>
                <a:ea typeface="標楷體" pitchFamily="65" charset="-120"/>
              </a:rPr>
              <a:t>Elsevier</a:t>
            </a:r>
          </a:p>
          <a:p>
            <a:r>
              <a:rPr kumimoji="0" lang="en-US" altLang="zh-TW">
                <a:solidFill>
                  <a:srgbClr val="C55A11"/>
                </a:solidFill>
                <a:ea typeface="標楷體" pitchFamily="65" charset="-120"/>
              </a:rPr>
              <a:t>IEEE</a:t>
            </a:r>
          </a:p>
          <a:p>
            <a:r>
              <a:rPr kumimoji="0" lang="en-US" altLang="zh-TW">
                <a:solidFill>
                  <a:srgbClr val="C55A11"/>
                </a:solidFill>
                <a:ea typeface="標楷體" pitchFamily="65" charset="-120"/>
              </a:rPr>
              <a:t>Institute of Physics</a:t>
            </a:r>
          </a:p>
          <a:p>
            <a:r>
              <a:rPr kumimoji="0" lang="en-US" altLang="zh-TW">
                <a:solidFill>
                  <a:srgbClr val="C55A11"/>
                </a:solidFill>
                <a:ea typeface="標楷體" pitchFamily="65" charset="-120"/>
              </a:rPr>
              <a:t>Lippincott Williams &amp; Wilkins </a:t>
            </a:r>
          </a:p>
          <a:p>
            <a:endParaRPr kumimoji="0" lang="en-US" altLang="zh-TW">
              <a:ea typeface="標楷體" pitchFamily="65" charset="-120"/>
            </a:endParaRPr>
          </a:p>
        </p:txBody>
      </p:sp>
      <p:sp>
        <p:nvSpPr>
          <p:cNvPr id="10" name="矩形 9"/>
          <p:cNvSpPr/>
          <p:nvPr/>
        </p:nvSpPr>
        <p:spPr>
          <a:xfrm>
            <a:off x="3327400" y="3698875"/>
            <a:ext cx="2439988" cy="2289175"/>
          </a:xfrm>
          <a:prstGeom prst="rect">
            <a:avLst/>
          </a:prstGeom>
        </p:spPr>
        <p:txBody>
          <a:bodyPr>
            <a:spAutoFit/>
          </a:bodyPr>
          <a:lstStyle/>
          <a:p>
            <a:r>
              <a:rPr kumimoji="0" lang="en-US" altLang="zh-TW">
                <a:solidFill>
                  <a:srgbClr val="C55A11"/>
                </a:solidFill>
                <a:ea typeface="標楷體" pitchFamily="65" charset="-120"/>
              </a:rPr>
              <a:t>Nature Publishing</a:t>
            </a:r>
          </a:p>
          <a:p>
            <a:r>
              <a:rPr kumimoji="0" lang="en-US" altLang="zh-TW">
                <a:solidFill>
                  <a:srgbClr val="C55A11"/>
                </a:solidFill>
                <a:ea typeface="標楷體" pitchFamily="65" charset="-120"/>
              </a:rPr>
              <a:t>Ovid</a:t>
            </a:r>
          </a:p>
          <a:p>
            <a:r>
              <a:rPr kumimoji="0" lang="en-US" altLang="zh-TW">
                <a:solidFill>
                  <a:srgbClr val="C55A11"/>
                </a:solidFill>
                <a:ea typeface="標楷體" pitchFamily="65" charset="-120"/>
              </a:rPr>
              <a:t>Oxford University Press</a:t>
            </a:r>
          </a:p>
          <a:p>
            <a:r>
              <a:rPr kumimoji="0" lang="en-US" altLang="zh-TW">
                <a:solidFill>
                  <a:srgbClr val="C55A11"/>
                </a:solidFill>
                <a:ea typeface="標楷體" pitchFamily="65" charset="-120"/>
              </a:rPr>
              <a:t>Sage Publications</a:t>
            </a:r>
          </a:p>
          <a:p>
            <a:r>
              <a:rPr kumimoji="0" lang="en-US" altLang="zh-TW">
                <a:solidFill>
                  <a:srgbClr val="C55A11"/>
                </a:solidFill>
                <a:ea typeface="標楷體" pitchFamily="65" charset="-120"/>
              </a:rPr>
              <a:t>Springer</a:t>
            </a:r>
          </a:p>
          <a:p>
            <a:r>
              <a:rPr kumimoji="0" lang="en-US" altLang="zh-TW">
                <a:solidFill>
                  <a:srgbClr val="C55A11"/>
                </a:solidFill>
                <a:ea typeface="標楷體" pitchFamily="65" charset="-120"/>
              </a:rPr>
              <a:t>Taylor &amp; Francis</a:t>
            </a:r>
          </a:p>
          <a:p>
            <a:r>
              <a:rPr kumimoji="0" lang="en-US" altLang="zh-TW">
                <a:solidFill>
                  <a:srgbClr val="C55A11"/>
                </a:solidFill>
                <a:ea typeface="標楷體" pitchFamily="65" charset="-120"/>
              </a:rPr>
              <a:t>Wiley Blackwell</a:t>
            </a:r>
          </a:p>
        </p:txBody>
      </p:sp>
      <p:sp>
        <p:nvSpPr>
          <p:cNvPr id="11" name="圓角矩形 10"/>
          <p:cNvSpPr/>
          <p:nvPr/>
        </p:nvSpPr>
        <p:spPr>
          <a:xfrm>
            <a:off x="6644566" y="1268417"/>
            <a:ext cx="4847641" cy="914400"/>
          </a:xfrm>
          <a:prstGeom prst="round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zh-TW" altLang="en-US" sz="3200" b="1">
                <a:solidFill>
                  <a:srgbClr val="FFFFFF"/>
                </a:solidFill>
                <a:latin typeface="Arial" charset="0"/>
                <a:ea typeface="標楷體" pitchFamily="65" charset="-120"/>
              </a:rPr>
              <a:t>可靠且豐富的比對來源</a:t>
            </a:r>
          </a:p>
        </p:txBody>
      </p:sp>
      <p:sp>
        <p:nvSpPr>
          <p:cNvPr id="31756" name="矩形 11"/>
          <p:cNvSpPr>
            <a:spLocks noChangeArrowheads="1"/>
          </p:cNvSpPr>
          <p:nvPr/>
        </p:nvSpPr>
        <p:spPr bwMode="auto">
          <a:xfrm>
            <a:off x="6645275" y="2257425"/>
            <a:ext cx="2266950" cy="641350"/>
          </a:xfrm>
          <a:prstGeom prst="rect">
            <a:avLst/>
          </a:prstGeom>
          <a:noFill/>
          <a:ln w="9525">
            <a:noFill/>
            <a:miter lim="800000"/>
            <a:headEnd/>
            <a:tailEnd/>
          </a:ln>
        </p:spPr>
        <p:txBody>
          <a:bodyPr wrap="none">
            <a:spAutoFit/>
          </a:bodyPr>
          <a:lstStyle/>
          <a:p>
            <a:r>
              <a:rPr kumimoji="0" lang="en-US" altLang="zh-TW" sz="3600" b="1">
                <a:solidFill>
                  <a:schemeClr val="accent1"/>
                </a:solidFill>
                <a:ea typeface="標楷體" pitchFamily="65" charset="-120"/>
              </a:rPr>
              <a:t>92 Million</a:t>
            </a:r>
          </a:p>
        </p:txBody>
      </p:sp>
      <p:sp>
        <p:nvSpPr>
          <p:cNvPr id="31757" name="矩形 12"/>
          <p:cNvSpPr>
            <a:spLocks noChangeArrowheads="1"/>
          </p:cNvSpPr>
          <p:nvPr/>
        </p:nvSpPr>
        <p:spPr bwMode="auto">
          <a:xfrm>
            <a:off x="6376988" y="2857500"/>
            <a:ext cx="2862262" cy="701675"/>
          </a:xfrm>
          <a:prstGeom prst="rect">
            <a:avLst/>
          </a:prstGeom>
          <a:noFill/>
          <a:ln w="9525">
            <a:noFill/>
            <a:miter lim="800000"/>
            <a:headEnd/>
            <a:tailEnd/>
          </a:ln>
        </p:spPr>
        <p:txBody>
          <a:bodyPr>
            <a:spAutoFit/>
          </a:bodyPr>
          <a:lstStyle/>
          <a:p>
            <a:r>
              <a:rPr kumimoji="0" lang="en-US" altLang="zh-TW" sz="2000" b="1">
                <a:ea typeface="標楷體" pitchFamily="65" charset="-120"/>
              </a:rPr>
              <a:t>30+</a:t>
            </a:r>
            <a:r>
              <a:rPr kumimoji="0" lang="zh-TW" altLang="en-US" sz="2000" b="1">
                <a:ea typeface="標楷體" pitchFamily="65" charset="-120"/>
              </a:rPr>
              <a:t>領導品牌的資料庫和期刊平台商</a:t>
            </a:r>
            <a:endParaRPr kumimoji="0" lang="zh-TW" altLang="en-US" sz="2000">
              <a:ea typeface="標楷體" pitchFamily="65" charset="-120"/>
            </a:endParaRPr>
          </a:p>
        </p:txBody>
      </p:sp>
      <p:sp>
        <p:nvSpPr>
          <p:cNvPr id="31758" name="矩形 14"/>
          <p:cNvSpPr>
            <a:spLocks noChangeArrowheads="1"/>
          </p:cNvSpPr>
          <p:nvPr/>
        </p:nvSpPr>
        <p:spPr bwMode="auto">
          <a:xfrm>
            <a:off x="9467850" y="2336800"/>
            <a:ext cx="2216150" cy="641350"/>
          </a:xfrm>
          <a:prstGeom prst="rect">
            <a:avLst/>
          </a:prstGeom>
          <a:noFill/>
          <a:ln w="9525">
            <a:noFill/>
            <a:miter lim="800000"/>
            <a:headEnd/>
            <a:tailEnd/>
          </a:ln>
        </p:spPr>
        <p:txBody>
          <a:bodyPr wrap="none">
            <a:spAutoFit/>
          </a:bodyPr>
          <a:lstStyle/>
          <a:p>
            <a:r>
              <a:rPr kumimoji="0" lang="en-US" altLang="zh-TW" sz="3600" b="1">
                <a:solidFill>
                  <a:schemeClr val="accent1"/>
                </a:solidFill>
                <a:ea typeface="標楷體" pitchFamily="65" charset="-120"/>
              </a:rPr>
              <a:t>45 Billion</a:t>
            </a:r>
          </a:p>
        </p:txBody>
      </p:sp>
      <p:sp>
        <p:nvSpPr>
          <p:cNvPr id="31759" name="矩形 15"/>
          <p:cNvSpPr>
            <a:spLocks noChangeArrowheads="1"/>
          </p:cNvSpPr>
          <p:nvPr/>
        </p:nvSpPr>
        <p:spPr bwMode="auto">
          <a:xfrm>
            <a:off x="9239250" y="2914650"/>
            <a:ext cx="2860675" cy="701675"/>
          </a:xfrm>
          <a:prstGeom prst="rect">
            <a:avLst/>
          </a:prstGeom>
          <a:noFill/>
          <a:ln w="9525">
            <a:noFill/>
            <a:miter lim="800000"/>
            <a:headEnd/>
            <a:tailEnd/>
          </a:ln>
        </p:spPr>
        <p:txBody>
          <a:bodyPr>
            <a:spAutoFit/>
          </a:bodyPr>
          <a:lstStyle/>
          <a:p>
            <a:r>
              <a:rPr kumimoji="0" lang="zh-TW" altLang="en-US" sz="2000" b="1">
                <a:ea typeface="標楷體" pitchFamily="65" charset="-120"/>
              </a:rPr>
              <a:t>搜尋比對近十年來網頁資源</a:t>
            </a:r>
            <a:r>
              <a:rPr kumimoji="0" lang="en-US" altLang="zh-TW" sz="2000" b="1">
                <a:ea typeface="標楷體" pitchFamily="65" charset="-120"/>
              </a:rPr>
              <a:t>(</a:t>
            </a:r>
            <a:r>
              <a:rPr kumimoji="0" lang="zh-TW" altLang="en-US" sz="2000" b="1">
                <a:ea typeface="標楷體" pitchFamily="65" charset="-120"/>
              </a:rPr>
              <a:t>含簡繁中文網頁</a:t>
            </a:r>
            <a:r>
              <a:rPr kumimoji="0" lang="en-US" altLang="zh-TW" sz="2000" b="1">
                <a:ea typeface="標楷體" pitchFamily="65" charset="-120"/>
              </a:rPr>
              <a:t>)</a:t>
            </a:r>
            <a:endParaRPr kumimoji="0" lang="zh-TW" altLang="en-US" sz="2000">
              <a:ea typeface="標楷體" pitchFamily="65" charset="-120"/>
            </a:endParaRPr>
          </a:p>
        </p:txBody>
      </p:sp>
      <p:sp>
        <p:nvSpPr>
          <p:cNvPr id="14" name="矩形 13"/>
          <p:cNvSpPr/>
          <p:nvPr/>
        </p:nvSpPr>
        <p:spPr>
          <a:xfrm>
            <a:off x="6645275" y="3517900"/>
            <a:ext cx="3343275" cy="2838450"/>
          </a:xfrm>
          <a:prstGeom prst="rect">
            <a:avLst/>
          </a:prstGeom>
        </p:spPr>
        <p:txBody>
          <a:bodyPr>
            <a:spAutoFit/>
          </a:bodyPr>
          <a:lstStyle/>
          <a:p>
            <a:r>
              <a:rPr kumimoji="0" lang="en-US" altLang="zh-TW">
                <a:solidFill>
                  <a:srgbClr val="C55A11"/>
                </a:solidFill>
                <a:ea typeface="標楷體" pitchFamily="65" charset="-120"/>
              </a:rPr>
              <a:t>ABC CLIO</a:t>
            </a:r>
          </a:p>
          <a:p>
            <a:r>
              <a:rPr kumimoji="0" lang="en-US" altLang="zh-TW">
                <a:solidFill>
                  <a:srgbClr val="C55A11"/>
                </a:solidFill>
                <a:ea typeface="標楷體" pitchFamily="65" charset="-120"/>
              </a:rPr>
              <a:t>Cengage Learning</a:t>
            </a:r>
          </a:p>
          <a:p>
            <a:r>
              <a:rPr kumimoji="0" lang="en-US" altLang="zh-TW">
                <a:solidFill>
                  <a:srgbClr val="C55A11"/>
                </a:solidFill>
                <a:ea typeface="標楷體" pitchFamily="65" charset="-120"/>
              </a:rPr>
              <a:t>EBSCOHost</a:t>
            </a:r>
          </a:p>
          <a:p>
            <a:r>
              <a:rPr kumimoji="0" lang="en-US" altLang="zh-TW">
                <a:solidFill>
                  <a:srgbClr val="C55A11"/>
                </a:solidFill>
                <a:ea typeface="標楷體" pitchFamily="65" charset="-120"/>
              </a:rPr>
              <a:t>Emerald Journals</a:t>
            </a:r>
          </a:p>
          <a:p>
            <a:r>
              <a:rPr kumimoji="0" lang="en-US" altLang="zh-TW">
                <a:solidFill>
                  <a:srgbClr val="C55A11"/>
                </a:solidFill>
                <a:ea typeface="標楷體" pitchFamily="65" charset="-120"/>
              </a:rPr>
              <a:t>Gale: 86M articles</a:t>
            </a:r>
          </a:p>
          <a:p>
            <a:r>
              <a:rPr kumimoji="0" lang="en-US" altLang="zh-TW">
                <a:solidFill>
                  <a:srgbClr val="C55A11"/>
                </a:solidFill>
                <a:ea typeface="標楷體" pitchFamily="65" charset="-120"/>
              </a:rPr>
              <a:t>Pearson, McGraw-Hill and Wiley</a:t>
            </a:r>
          </a:p>
          <a:p>
            <a:r>
              <a:rPr kumimoji="0" lang="en-US" altLang="zh-TW">
                <a:solidFill>
                  <a:srgbClr val="C55A11"/>
                </a:solidFill>
                <a:ea typeface="標楷體" pitchFamily="65" charset="-120"/>
              </a:rPr>
              <a:t>ProQuest</a:t>
            </a:r>
          </a:p>
          <a:p>
            <a:r>
              <a:rPr kumimoji="0" lang="en-US" altLang="zh-TW">
                <a:solidFill>
                  <a:srgbClr val="C55A11"/>
                </a:solidFill>
                <a:ea typeface="標楷體" pitchFamily="65" charset="-120"/>
              </a:rPr>
              <a:t>PubMed/MedLine</a:t>
            </a:r>
          </a:p>
          <a:p>
            <a:r>
              <a:rPr kumimoji="0" lang="en-US" altLang="zh-TW">
                <a:solidFill>
                  <a:srgbClr val="C55A11"/>
                </a:solidFill>
                <a:ea typeface="標楷體" pitchFamily="65" charset="-120"/>
              </a:rPr>
              <a:t>SAGE Reference</a:t>
            </a:r>
          </a:p>
        </p:txBody>
      </p:sp>
      <p:sp>
        <p:nvSpPr>
          <p:cNvPr id="17" name="文字方塊 16"/>
          <p:cNvSpPr txBox="1"/>
          <p:nvPr/>
        </p:nvSpPr>
        <p:spPr>
          <a:xfrm>
            <a:off x="8040688" y="6216650"/>
            <a:ext cx="4151312" cy="641350"/>
          </a:xfrm>
          <a:prstGeom prst="rect">
            <a:avLst/>
          </a:prstGeom>
          <a:noFill/>
        </p:spPr>
        <p:txBody>
          <a:bodyPr>
            <a:spAutoFit/>
          </a:bodyPr>
          <a:lstStyle/>
          <a:p>
            <a:pPr algn="r"/>
            <a:r>
              <a:rPr kumimoji="0" lang="zh-TW" altLang="en-US" b="1">
                <a:solidFill>
                  <a:srgbClr val="663300"/>
                </a:solidFill>
                <a:ea typeface="標楷體" pitchFamily="65" charset="-120"/>
              </a:rPr>
              <a:t>資料來源</a:t>
            </a:r>
            <a:r>
              <a:rPr kumimoji="0" lang="en-US" altLang="zh-TW" b="1">
                <a:solidFill>
                  <a:srgbClr val="663300"/>
                </a:solidFill>
                <a:ea typeface="標楷體" pitchFamily="65" charset="-120"/>
              </a:rPr>
              <a:t>:</a:t>
            </a:r>
          </a:p>
          <a:p>
            <a:pPr algn="r"/>
            <a:r>
              <a:rPr kumimoji="0" lang="en-US" altLang="zh-TW" b="1">
                <a:solidFill>
                  <a:srgbClr val="663300"/>
                </a:solidFill>
                <a:ea typeface="標楷體" pitchFamily="65" charset="-120"/>
                <a:hlinkClick r:id="rId3"/>
              </a:rPr>
              <a:t>http://www.ithenticate.com/content</a:t>
            </a:r>
            <a:r>
              <a:rPr kumimoji="0" lang="zh-TW" altLang="en-US" b="1">
                <a:solidFill>
                  <a:srgbClr val="663300"/>
                </a:solidFill>
                <a:ea typeface="標楷體" pitchFamily="65" charset="-120"/>
              </a:rPr>
              <a:t> </a:t>
            </a:r>
            <a:endParaRPr kumimoji="0" lang="en-US" altLang="zh-TW" b="1">
              <a:solidFill>
                <a:srgbClr val="663300"/>
              </a:solidFill>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a:xfrm>
            <a:off x="1468438" y="0"/>
            <a:ext cx="10402887" cy="1071563"/>
          </a:xfrm>
        </p:spPr>
        <p:txBody>
          <a:bodyPr/>
          <a:lstStyle/>
          <a:p>
            <a:r>
              <a:rPr lang="en-US" altLang="zh-TW" sz="4000" b="1" smtClean="0">
                <a:latin typeface="Arial" charset="0"/>
                <a:ea typeface="標楷體" pitchFamily="65" charset="-120"/>
              </a:rPr>
              <a:t>2015</a:t>
            </a:r>
            <a:r>
              <a:rPr lang="zh-TW" altLang="en-US" sz="4000" b="1" smtClean="0">
                <a:latin typeface="Arial" charset="0"/>
                <a:ea typeface="標楷體" pitchFamily="65" charset="-120"/>
              </a:rPr>
              <a:t>年即將收錄 國立臺灣師範大學出版品</a:t>
            </a:r>
          </a:p>
        </p:txBody>
      </p:sp>
      <p:graphicFrame>
        <p:nvGraphicFramePr>
          <p:cNvPr id="33897" name="Group 105"/>
          <p:cNvGraphicFramePr>
            <a:graphicFrameLocks noGrp="1"/>
          </p:cNvGraphicFramePr>
          <p:nvPr>
            <p:ph idx="1"/>
          </p:nvPr>
        </p:nvGraphicFramePr>
        <p:xfrm>
          <a:off x="355600" y="1125538"/>
          <a:ext cx="5010150" cy="5664144"/>
        </p:xfrm>
        <a:graphic>
          <a:graphicData uri="http://schemas.openxmlformats.org/drawingml/2006/table">
            <a:tbl>
              <a:tblPr/>
              <a:tblGrid>
                <a:gridCol w="1031875"/>
                <a:gridCol w="3978275"/>
              </a:tblGrid>
              <a:tr h="3794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標楷體" pitchFamily="65" charset="-120"/>
                        </a:rPr>
                        <a:t>系所</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標楷體" pitchFamily="65" charset="-120"/>
                        </a:rPr>
                        <a:t>期刊名稱</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教育系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教育研究集刊</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社教系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社會教育學刊</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社教雙月刊</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特教系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特殊教育研究集刊</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公領系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公民訓育學報</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公民教育與活動領導學報</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衛教系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健康促進與衛生教育學報</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心輔系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教育心理學報</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圖資所</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圖書館學與資訊科學</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歷史系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歷史學報</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歷史教育</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史耘</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地理系</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地理研究</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英語系</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同心圓</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文學與文化研究</a:t>
                      </a:r>
                      <a:r>
                        <a:rPr kumimoji="0" lang="en-US" altLang="zh-TW" sz="1800" b="0" i="0" u="none" strike="noStrike" cap="none" normalizeH="0" baseline="0" smtClean="0">
                          <a:ln>
                            <a:noFill/>
                          </a:ln>
                          <a:solidFill>
                            <a:srgbClr val="000000"/>
                          </a:solidFill>
                          <a:effectLst/>
                          <a:latin typeface="Arial" charset="0"/>
                          <a:ea typeface="標楷體" pitchFamily="65" charset="-120"/>
                        </a:rPr>
                        <a:t>(Concentric: Literary and Cultural Studies)</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20675">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同心圓</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語言學研究</a:t>
                      </a:r>
                      <a:r>
                        <a:rPr kumimoji="0" lang="en-US" altLang="zh-TW" sz="1800" b="0" i="0" u="none" strike="noStrike" cap="none" normalizeH="0" baseline="0" smtClean="0">
                          <a:ln>
                            <a:noFill/>
                          </a:ln>
                          <a:solidFill>
                            <a:srgbClr val="000000"/>
                          </a:solidFill>
                          <a:effectLst/>
                          <a:latin typeface="Arial" charset="0"/>
                          <a:ea typeface="標楷體" pitchFamily="65" charset="-120"/>
                        </a:rPr>
                        <a:t>(Concentric: Studies in Linguistics)</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33898" name="Group 106"/>
          <p:cNvGraphicFramePr>
            <a:graphicFrameLocks noGrp="1"/>
          </p:cNvGraphicFramePr>
          <p:nvPr/>
        </p:nvGraphicFramePr>
        <p:xfrm>
          <a:off x="5511800" y="1128713"/>
          <a:ext cx="6462713" cy="5672147"/>
        </p:xfrm>
        <a:graphic>
          <a:graphicData uri="http://schemas.openxmlformats.org/drawingml/2006/table">
            <a:tbl>
              <a:tblPr/>
              <a:tblGrid>
                <a:gridCol w="1331913"/>
                <a:gridCol w="5130800"/>
              </a:tblGrid>
              <a:tr h="3286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標楷體" pitchFamily="65" charset="-120"/>
                        </a:rPr>
                        <a:t>系所</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Arial" charset="0"/>
                          <a:ea typeface="標楷體" pitchFamily="65" charset="-120"/>
                        </a:rPr>
                        <a:t>期刊名稱</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台文系</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台灣學誌</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台史所</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師大臺灣史學報</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生科系</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charset="0"/>
                          <a:ea typeface="標楷體" pitchFamily="65" charset="-120"/>
                        </a:rPr>
                        <a:t>Bioformosa</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數學系</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臺灣數學教育期刊</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科技系</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科技與工程教育學刊</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體育系</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體育研究所期刊</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音樂學院</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音樂研究</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政研所</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師大政治論叢</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政治學學報</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三民主義學報</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教評中心</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當代教育研究季刊</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row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研發處</a:t>
                      </a:r>
                    </a:p>
                  </a:txBody>
                  <a:tcPr marL="9338" marR="9338" marT="933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師大學報</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師大學報</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教育類</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師大學報</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人文與社會類</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師大學報</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科學教育類</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師大學報</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數理與科技類</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師大學報</a:t>
                      </a:r>
                      <a:r>
                        <a:rPr kumimoji="0" lang="en-US" altLang="zh-TW" sz="1800" b="0" i="0" u="none" strike="noStrike" cap="none" normalizeH="0" baseline="0" smtClean="0">
                          <a:ln>
                            <a:noFill/>
                          </a:ln>
                          <a:solidFill>
                            <a:srgbClr val="000000"/>
                          </a:solidFill>
                          <a:effectLst/>
                          <a:latin typeface="Arial" charset="0"/>
                          <a:ea typeface="標楷體" pitchFamily="65" charset="-120"/>
                        </a:rPr>
                        <a:t>: </a:t>
                      </a:r>
                      <a:r>
                        <a:rPr kumimoji="0" lang="zh-TW" altLang="en-US" sz="1800" b="0" i="0" u="none" strike="noStrike" cap="none" normalizeH="0" baseline="0" smtClean="0">
                          <a:ln>
                            <a:noFill/>
                          </a:ln>
                          <a:solidFill>
                            <a:srgbClr val="000000"/>
                          </a:solidFill>
                          <a:effectLst/>
                          <a:latin typeface="Arial" charset="0"/>
                          <a:ea typeface="標楷體" pitchFamily="65" charset="-120"/>
                        </a:rPr>
                        <a:t>語言與文學類</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96863">
                <a:tc vMerge="1">
                  <a:txBody>
                    <a:bodyPr/>
                    <a:lstStyle/>
                    <a:p>
                      <a:endParaRPr lang="zh-TW"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Arial" charset="0"/>
                          <a:ea typeface="標楷體" pitchFamily="65" charset="-120"/>
                        </a:rPr>
                        <a:t>教育科學研究期刊</a:t>
                      </a:r>
                    </a:p>
                  </a:txBody>
                  <a:tcPr marL="9338" marR="9338" marT="933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a:xfrm>
            <a:off x="1363663" y="365125"/>
            <a:ext cx="9990137" cy="1325563"/>
          </a:xfrm>
        </p:spPr>
        <p:txBody>
          <a:bodyPr/>
          <a:lstStyle/>
          <a:p>
            <a:r>
              <a:rPr lang="zh-TW" altLang="en-US" b="1" smtClean="0">
                <a:ea typeface="標楷體" pitchFamily="65" charset="-120"/>
              </a:rPr>
              <a:t>支援多國語言</a:t>
            </a:r>
          </a:p>
        </p:txBody>
      </p:sp>
      <p:sp>
        <p:nvSpPr>
          <p:cNvPr id="3" name="內容版面配置區 2"/>
          <p:cNvSpPr>
            <a:spLocks noGrp="1"/>
          </p:cNvSpPr>
          <p:nvPr>
            <p:ph idx="1"/>
          </p:nvPr>
        </p:nvSpPr>
        <p:spPr/>
        <p:txBody>
          <a:bodyPr>
            <a:normAutofit/>
          </a:bodyPr>
          <a:lstStyle/>
          <a:p>
            <a:r>
              <a:rPr lang="zh-TW" altLang="en-US" b="1" smtClean="0">
                <a:latin typeface="Arial" charset="0"/>
                <a:ea typeface="標楷體" pitchFamily="65" charset="-120"/>
              </a:rPr>
              <a:t>上傳的文章可支援</a:t>
            </a:r>
            <a:r>
              <a:rPr lang="en-US" altLang="zh-TW" b="1" smtClean="0">
                <a:latin typeface="Arial" charset="0"/>
                <a:ea typeface="標楷體" pitchFamily="65" charset="-120"/>
              </a:rPr>
              <a:t>30 </a:t>
            </a:r>
            <a:r>
              <a:rPr lang="zh-TW" altLang="en-US" b="1" smtClean="0">
                <a:latin typeface="Arial" charset="0"/>
                <a:ea typeface="標楷體" pitchFamily="65" charset="-120"/>
              </a:rPr>
              <a:t>種語言</a:t>
            </a:r>
            <a:r>
              <a:rPr lang="en-US" altLang="zh-TW" smtClean="0">
                <a:latin typeface="Arial" charset="0"/>
                <a:ea typeface="標楷體" pitchFamily="65" charset="-120"/>
              </a:rPr>
              <a:t>:</a:t>
            </a:r>
          </a:p>
          <a:p>
            <a:pPr>
              <a:buFont typeface="Arial" charset="0"/>
              <a:buNone/>
            </a:pPr>
            <a:r>
              <a:rPr lang="en-US" altLang="zh-TW" smtClean="0">
                <a:latin typeface="Arial" charset="0"/>
                <a:ea typeface="標楷體" pitchFamily="65" charset="-120"/>
              </a:rPr>
              <a:t>  Chinese (simplified and traditional), Japanese, Thai, Korean, Catalan, Croatian, Czech, Danish, Dutch, Finnish, French, German, Hungarian, Italian, Norwegian (Bokmal, Nynorsk), Polish, Portuguese, Romanian, Serbian, Slovak, Slovenian, Spanish, Swedish, Arabic, Greek, Hebrew, Farsi, Russian, and Turkish</a:t>
            </a:r>
            <a:endParaRPr lang="zh-TW" altLang="en-US" smtClean="0">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1275" y="365125"/>
            <a:ext cx="10263188" cy="881063"/>
          </a:xfrm>
        </p:spPr>
        <p:txBody>
          <a:bodyPr>
            <a:normAutofit/>
          </a:bodyPr>
          <a:lstStyle/>
          <a:p>
            <a:r>
              <a:rPr lang="zh-TW" altLang="en-US" b="1" smtClean="0">
                <a:latin typeface="標楷體" pitchFamily="65" charset="-120"/>
                <a:ea typeface="標楷體" pitchFamily="65" charset="-120"/>
              </a:rPr>
              <a:t>管理者</a:t>
            </a:r>
            <a:r>
              <a:rPr lang="zh-TW" altLang="zh-TW" b="1" smtClean="0">
                <a:latin typeface="標楷體" pitchFamily="65" charset="-120"/>
                <a:ea typeface="標楷體" pitchFamily="65" charset="-120"/>
              </a:rPr>
              <a:t>帳號啟用</a:t>
            </a:r>
            <a:r>
              <a:rPr lang="en-US" altLang="zh-TW" b="1" smtClean="0">
                <a:latin typeface="標楷體" pitchFamily="65" charset="-120"/>
                <a:ea typeface="標楷體" pitchFamily="65" charset="-120"/>
              </a:rPr>
              <a:t>:</a:t>
            </a:r>
            <a:r>
              <a:rPr lang="zh-TW" altLang="zh-TW" b="1" smtClean="0">
                <a:latin typeface="標楷體" pitchFamily="65" charset="-120"/>
                <a:ea typeface="標楷體" pitchFamily="65" charset="-120"/>
              </a:rPr>
              <a:t>第一次登入</a:t>
            </a:r>
            <a:endParaRPr lang="zh-TW" altLang="en-US" b="1" smtClean="0">
              <a:latin typeface="標楷體" pitchFamily="65" charset="-120"/>
              <a:ea typeface="標楷體" pitchFamily="65" charset="-120"/>
            </a:endParaRPr>
          </a:p>
        </p:txBody>
      </p:sp>
      <p:sp>
        <p:nvSpPr>
          <p:cNvPr id="35842" name="內容版面配置區 2"/>
          <p:cNvSpPr>
            <a:spLocks noGrp="1"/>
          </p:cNvSpPr>
          <p:nvPr>
            <p:ph idx="1"/>
          </p:nvPr>
        </p:nvSpPr>
        <p:spPr>
          <a:xfrm>
            <a:off x="941388" y="1503363"/>
            <a:ext cx="10515600" cy="4351337"/>
          </a:xfrm>
        </p:spPr>
        <p:txBody>
          <a:bodyPr/>
          <a:lstStyle/>
          <a:p>
            <a:r>
              <a:rPr lang="en-US" altLang="zh-TW" smtClean="0">
                <a:latin typeface="Arial" charset="0"/>
                <a:ea typeface="標楷體" pitchFamily="65" charset="-120"/>
              </a:rPr>
              <a:t>iThenticate</a:t>
            </a:r>
            <a:r>
              <a:rPr lang="zh-TW" altLang="en-US" smtClean="0">
                <a:latin typeface="Arial" charset="0"/>
                <a:ea typeface="標楷體" pitchFamily="65" charset="-120"/>
              </a:rPr>
              <a:t>系統會發送一封帳號啟用用</a:t>
            </a:r>
            <a:r>
              <a:rPr lang="zh-TW" altLang="zh-TW" smtClean="0">
                <a:latin typeface="Arial" charset="0"/>
                <a:ea typeface="標楷體" pitchFamily="65" charset="-120"/>
              </a:rPr>
              <a:t>通知信</a:t>
            </a:r>
            <a:endParaRPr lang="zh-TW" altLang="en-US" smtClean="0">
              <a:latin typeface="Arial" charset="0"/>
              <a:ea typeface="標楷體" pitchFamily="65" charset="-120"/>
            </a:endParaRPr>
          </a:p>
        </p:txBody>
      </p:sp>
      <p:pic>
        <p:nvPicPr>
          <p:cNvPr id="35843" name="圖片 3"/>
          <p:cNvPicPr>
            <a:picLocks noChangeAspect="1"/>
          </p:cNvPicPr>
          <p:nvPr/>
        </p:nvPicPr>
        <p:blipFill>
          <a:blip r:embed="rId2"/>
          <a:srcRect/>
          <a:stretch>
            <a:fillRect/>
          </a:stretch>
        </p:blipFill>
        <p:spPr bwMode="auto">
          <a:xfrm>
            <a:off x="1844675" y="1973263"/>
            <a:ext cx="7316788" cy="488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p:txBody>
          <a:bodyPr/>
          <a:lstStyle/>
          <a:p>
            <a:r>
              <a:rPr lang="zh-TW" altLang="en-US" b="1" smtClean="0">
                <a:latin typeface="Arial" charset="0"/>
                <a:ea typeface="標楷體" pitchFamily="65" charset="-120"/>
              </a:rPr>
              <a:t>線上操作方式</a:t>
            </a:r>
          </a:p>
        </p:txBody>
      </p:sp>
      <p:pic>
        <p:nvPicPr>
          <p:cNvPr id="36866" name="圖片 4"/>
          <p:cNvPicPr>
            <a:picLocks noChangeAspect="1" noChangeArrowheads="1"/>
          </p:cNvPicPr>
          <p:nvPr/>
        </p:nvPicPr>
        <p:blipFill>
          <a:blip r:embed="rId2"/>
          <a:srcRect l="13855" t="16428" r="14857" b="68214"/>
          <a:stretch>
            <a:fillRect/>
          </a:stretch>
        </p:blipFill>
        <p:spPr bwMode="auto">
          <a:xfrm>
            <a:off x="1438275" y="2628900"/>
            <a:ext cx="8567738" cy="1744663"/>
          </a:xfrm>
          <a:prstGeom prst="rect">
            <a:avLst/>
          </a:prstGeom>
          <a:noFill/>
          <a:ln w="12700">
            <a:solidFill>
              <a:schemeClr val="tx2"/>
            </a:solidFill>
            <a:miter lim="800000"/>
            <a:headEnd/>
            <a:tailEnd/>
          </a:ln>
        </p:spPr>
      </p:pic>
      <p:sp>
        <p:nvSpPr>
          <p:cNvPr id="7" name="橢圓 6"/>
          <p:cNvSpPr/>
          <p:nvPr/>
        </p:nvSpPr>
        <p:spPr>
          <a:xfrm>
            <a:off x="8318500" y="2743200"/>
            <a:ext cx="579438" cy="619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36868" name="文字方塊 8"/>
          <p:cNvSpPr txBox="1">
            <a:spLocks noChangeArrowheads="1"/>
          </p:cNvSpPr>
          <p:nvPr/>
        </p:nvSpPr>
        <p:spPr bwMode="auto">
          <a:xfrm>
            <a:off x="911225" y="1847850"/>
            <a:ext cx="9537700" cy="946150"/>
          </a:xfrm>
          <a:prstGeom prst="rect">
            <a:avLst/>
          </a:prstGeom>
          <a:noFill/>
          <a:ln w="9525">
            <a:noFill/>
            <a:miter lim="800000"/>
            <a:headEnd/>
            <a:tailEnd/>
          </a:ln>
        </p:spPr>
        <p:txBody>
          <a:bodyPr wrap="none">
            <a:spAutoFit/>
          </a:bodyPr>
          <a:lstStyle/>
          <a:p>
            <a:r>
              <a:rPr kumimoji="0" lang="zh-TW" altLang="zh-TW" sz="2800">
                <a:ea typeface="標楷體" pitchFamily="65" charset="-120"/>
              </a:rPr>
              <a:t>步驟</a:t>
            </a:r>
            <a:r>
              <a:rPr kumimoji="0" lang="en-US" altLang="zh-TW" sz="2800">
                <a:ea typeface="標楷體" pitchFamily="65" charset="-120"/>
              </a:rPr>
              <a:t>1: </a:t>
            </a:r>
            <a:r>
              <a:rPr kumimoji="0" lang="zh-TW" altLang="zh-TW" sz="2800">
                <a:ea typeface="標楷體" pitchFamily="65" charset="-120"/>
              </a:rPr>
              <a:t>登入網址</a:t>
            </a:r>
            <a:r>
              <a:rPr kumimoji="0" lang="en-US" altLang="zh-TW" sz="2800">
                <a:ea typeface="標楷體" pitchFamily="65" charset="-120"/>
              </a:rPr>
              <a:t>: </a:t>
            </a:r>
            <a:r>
              <a:rPr kumimoji="0" lang="en-US" altLang="zh-TW" sz="2800" u="sng">
                <a:ea typeface="標楷體" pitchFamily="65" charset="-120"/>
                <a:hlinkClick r:id="rId3"/>
              </a:rPr>
              <a:t>www.ithenticate.com</a:t>
            </a:r>
            <a:r>
              <a:rPr kumimoji="0" lang="zh-TW" altLang="zh-TW" sz="2800">
                <a:ea typeface="標楷體" pitchFamily="65" charset="-120"/>
              </a:rPr>
              <a:t>，於右上角點選</a:t>
            </a:r>
            <a:r>
              <a:rPr kumimoji="0" lang="en-US" altLang="zh-TW" sz="2800">
                <a:ea typeface="標楷體" pitchFamily="65" charset="-120"/>
              </a:rPr>
              <a:t>Login</a:t>
            </a:r>
            <a:endParaRPr kumimoji="0" lang="zh-TW" altLang="zh-TW" sz="2800">
              <a:ea typeface="標楷體" pitchFamily="65" charset="-120"/>
            </a:endParaRPr>
          </a:p>
          <a:p>
            <a:endParaRPr kumimoji="0" lang="zh-TW" altLang="en-US" sz="2800">
              <a:ea typeface="標楷體" pitchFamily="65" charset="-120"/>
            </a:endParaRPr>
          </a:p>
        </p:txBody>
      </p:sp>
      <p:sp>
        <p:nvSpPr>
          <p:cNvPr id="10" name="矩形 9"/>
          <p:cNvSpPr/>
          <p:nvPr/>
        </p:nvSpPr>
        <p:spPr>
          <a:xfrm>
            <a:off x="906463" y="4892675"/>
            <a:ext cx="6927850" cy="519113"/>
          </a:xfrm>
          <a:prstGeom prst="rect">
            <a:avLst/>
          </a:prstGeom>
        </p:spPr>
        <p:txBody>
          <a:bodyPr wrap="none">
            <a:spAutoFit/>
          </a:bodyPr>
          <a:lstStyle/>
          <a:p>
            <a:r>
              <a:rPr kumimoji="0" lang="zh-TW" altLang="zh-TW" sz="2800">
                <a:ea typeface="標楷體" pitchFamily="65" charset="-120"/>
                <a:cs typeface="Times New Roman" pitchFamily="18" charset="0"/>
              </a:rPr>
              <a:t>步驟</a:t>
            </a:r>
            <a:r>
              <a:rPr kumimoji="0" lang="en-US" altLang="zh-TW" sz="2800">
                <a:ea typeface="標楷體" pitchFamily="65" charset="-120"/>
                <a:cs typeface="Times New Roman" pitchFamily="18" charset="0"/>
              </a:rPr>
              <a:t>2: </a:t>
            </a:r>
            <a:r>
              <a:rPr kumimoji="0" lang="zh-TW" altLang="zh-TW" sz="2800">
                <a:ea typeface="標楷體" pitchFamily="65" charset="-120"/>
                <a:cs typeface="Times New Roman" pitchFamily="18" charset="0"/>
              </a:rPr>
              <a:t>依序輸入</a:t>
            </a:r>
            <a:r>
              <a:rPr kumimoji="0" lang="en-US" altLang="zh-TW" sz="2800">
                <a:ea typeface="標楷體" pitchFamily="65" charset="-120"/>
                <a:cs typeface="Times New Roman" pitchFamily="18" charset="0"/>
              </a:rPr>
              <a:t>email</a:t>
            </a:r>
            <a:r>
              <a:rPr kumimoji="0" lang="zh-TW" altLang="zh-TW" sz="2800">
                <a:ea typeface="標楷體" pitchFamily="65" charset="-120"/>
                <a:cs typeface="Times New Roman" pitchFamily="18" charset="0"/>
              </a:rPr>
              <a:t>和密碼，然後按</a:t>
            </a:r>
            <a:r>
              <a:rPr kumimoji="0" lang="en-US" altLang="zh-TW" sz="2800">
                <a:ea typeface="標楷體" pitchFamily="65" charset="-120"/>
                <a:cs typeface="Times New Roman" pitchFamily="18" charset="0"/>
              </a:rPr>
              <a:t>Login</a:t>
            </a:r>
            <a:endParaRPr kumimoji="0" lang="zh-TW" altLang="zh-TW" sz="2800">
              <a:ea typeface="標楷體" pitchFamily="65" charset="-120"/>
              <a:cs typeface="Times New Roman" pitchFamily="18" charset="0"/>
            </a:endParaRPr>
          </a:p>
        </p:txBody>
      </p:sp>
      <p:pic>
        <p:nvPicPr>
          <p:cNvPr id="11" name="圖片 10"/>
          <p:cNvPicPr>
            <a:picLocks noChangeAspect="1" noChangeArrowheads="1"/>
          </p:cNvPicPr>
          <p:nvPr/>
        </p:nvPicPr>
        <p:blipFill>
          <a:blip r:embed="rId4"/>
          <a:srcRect l="36147" t="28929" r="37146" b="20714"/>
          <a:stretch>
            <a:fillRect/>
          </a:stretch>
        </p:blipFill>
        <p:spPr bwMode="auto">
          <a:xfrm>
            <a:off x="7877175" y="3606800"/>
            <a:ext cx="3476625" cy="2960688"/>
          </a:xfrm>
          <a:prstGeom prst="rect">
            <a:avLst/>
          </a:prstGeom>
          <a:noFill/>
          <a:ln w="12700">
            <a:solidFill>
              <a:schemeClr val="tx2"/>
            </a:solidFill>
            <a:miter lim="800000"/>
            <a:headEnd/>
            <a:tailEnd/>
          </a:ln>
        </p:spPr>
      </p:pic>
      <p:sp>
        <p:nvSpPr>
          <p:cNvPr id="12" name="向右箭號 11"/>
          <p:cNvSpPr/>
          <p:nvPr/>
        </p:nvSpPr>
        <p:spPr>
          <a:xfrm>
            <a:off x="8897938" y="6057900"/>
            <a:ext cx="606425" cy="4635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a:xfrm>
            <a:off x="838200" y="365125"/>
            <a:ext cx="10855325" cy="1325563"/>
          </a:xfrm>
        </p:spPr>
        <p:txBody>
          <a:bodyPr/>
          <a:lstStyle/>
          <a:p>
            <a:r>
              <a:rPr lang="zh-TW" altLang="en-US" b="1" smtClean="0">
                <a:latin typeface="Arial" charset="0"/>
                <a:ea typeface="標楷體" pitchFamily="65" charset="-120"/>
              </a:rPr>
              <a:t>忘記密碼</a:t>
            </a:r>
            <a:r>
              <a:rPr lang="en-US" altLang="zh-TW" smtClean="0">
                <a:latin typeface="Arial" charset="0"/>
                <a:ea typeface="標楷體" pitchFamily="65" charset="-120"/>
              </a:rPr>
              <a:t>----</a:t>
            </a:r>
            <a:r>
              <a:rPr lang="zh-TW" altLang="en-US" smtClean="0">
                <a:latin typeface="Arial" charset="0"/>
                <a:ea typeface="標楷體" pitchFamily="65" charset="-120"/>
              </a:rPr>
              <a:t>如何重新取得密碼</a:t>
            </a:r>
          </a:p>
        </p:txBody>
      </p:sp>
      <p:sp>
        <p:nvSpPr>
          <p:cNvPr id="37890" name="內容版面配置區 2"/>
          <p:cNvSpPr>
            <a:spLocks noGrp="1"/>
          </p:cNvSpPr>
          <p:nvPr>
            <p:ph idx="1"/>
          </p:nvPr>
        </p:nvSpPr>
        <p:spPr>
          <a:xfrm>
            <a:off x="838200" y="1825625"/>
            <a:ext cx="10855325" cy="4351338"/>
          </a:xfrm>
        </p:spPr>
        <p:txBody>
          <a:bodyPr/>
          <a:lstStyle/>
          <a:p>
            <a:r>
              <a:rPr lang="zh-TW" altLang="zh-TW" b="1" smtClean="0">
                <a:latin typeface="Arial" charset="0"/>
                <a:ea typeface="標楷體" pitchFamily="65" charset="-120"/>
              </a:rPr>
              <a:t>請點選</a:t>
            </a:r>
            <a:r>
              <a:rPr lang="en-US" altLang="zh-TW" b="1" smtClean="0">
                <a:latin typeface="Arial" charset="0"/>
                <a:ea typeface="標楷體" pitchFamily="65" charset="-120"/>
              </a:rPr>
              <a:t>forget password,</a:t>
            </a:r>
            <a:r>
              <a:rPr lang="zh-TW" altLang="zh-TW" b="1" smtClean="0">
                <a:latin typeface="Arial" charset="0"/>
                <a:ea typeface="標楷體" pitchFamily="65" charset="-120"/>
              </a:rPr>
              <a:t>再輸入當初申請</a:t>
            </a:r>
            <a:r>
              <a:rPr lang="en-US" altLang="zh-TW" b="1" smtClean="0">
                <a:latin typeface="Arial" charset="0"/>
                <a:ea typeface="標楷體" pitchFamily="65" charset="-120"/>
              </a:rPr>
              <a:t>email</a:t>
            </a:r>
            <a:r>
              <a:rPr lang="zh-TW" altLang="zh-TW" b="1" smtClean="0">
                <a:latin typeface="Arial" charset="0"/>
                <a:ea typeface="標楷體" pitchFamily="65" charset="-120"/>
              </a:rPr>
              <a:t>，系統將重設密碼</a:t>
            </a:r>
            <a:endParaRPr lang="zh-TW" altLang="en-US" smtClean="0">
              <a:latin typeface="Arial" charset="0"/>
              <a:ea typeface="標楷體" pitchFamily="65" charset="-120"/>
            </a:endParaRPr>
          </a:p>
          <a:p>
            <a:endParaRPr lang="zh-TW" altLang="en-US" smtClean="0">
              <a:latin typeface="Arial" charset="0"/>
              <a:ea typeface="標楷體" pitchFamily="65" charset="-120"/>
            </a:endParaRPr>
          </a:p>
        </p:txBody>
      </p:sp>
      <p:pic>
        <p:nvPicPr>
          <p:cNvPr id="37891" name="Picture 2" descr="Ithenticate管理者新建帳號-3"/>
          <p:cNvPicPr>
            <a:picLocks noChangeAspect="1" noChangeArrowheads="1"/>
          </p:cNvPicPr>
          <p:nvPr/>
        </p:nvPicPr>
        <p:blipFill>
          <a:blip r:embed="rId2"/>
          <a:srcRect/>
          <a:stretch>
            <a:fillRect/>
          </a:stretch>
        </p:blipFill>
        <p:spPr bwMode="auto">
          <a:xfrm>
            <a:off x="1630363" y="2579688"/>
            <a:ext cx="3489325" cy="4005262"/>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7145338" y="2579688"/>
            <a:ext cx="3722687" cy="4168775"/>
          </a:xfrm>
          <a:prstGeom prst="rect">
            <a:avLst/>
          </a:prstGeom>
          <a:noFill/>
          <a:ln w="9525">
            <a:noFill/>
            <a:miter lim="800000"/>
            <a:headEnd/>
            <a:tailEnd/>
          </a:ln>
        </p:spPr>
      </p:pic>
      <p:sp>
        <p:nvSpPr>
          <p:cNvPr id="37893" name="文字方塊 3"/>
          <p:cNvSpPr txBox="1">
            <a:spLocks noChangeArrowheads="1"/>
          </p:cNvSpPr>
          <p:nvPr/>
        </p:nvSpPr>
        <p:spPr bwMode="auto">
          <a:xfrm>
            <a:off x="920750" y="1357313"/>
            <a:ext cx="184150" cy="457200"/>
          </a:xfrm>
          <a:prstGeom prst="rect">
            <a:avLst/>
          </a:prstGeom>
          <a:noFill/>
          <a:ln w="9525">
            <a:noFill/>
            <a:miter lim="800000"/>
            <a:headEnd/>
            <a:tailEnd/>
          </a:ln>
        </p:spPr>
        <p:txBody>
          <a:bodyPr wrap="none">
            <a:spAutoFit/>
          </a:bodyPr>
          <a:lstStyle/>
          <a:p>
            <a:endParaRPr kumimoji="0" lang="zh-TW" altLang="en-US" sz="240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p:txBody>
          <a:bodyPr/>
          <a:lstStyle/>
          <a:p>
            <a:r>
              <a:rPr lang="zh-TW" altLang="zh-TW" b="1" smtClean="0">
                <a:latin typeface="Arial" charset="0"/>
                <a:ea typeface="標楷體" pitchFamily="65" charset="-120"/>
              </a:rPr>
              <a:t>更改帳號</a:t>
            </a:r>
            <a:r>
              <a:rPr lang="zh-TW" altLang="en-US" b="1" smtClean="0">
                <a:latin typeface="Arial" charset="0"/>
                <a:ea typeface="標楷體" pitchFamily="65" charset="-120"/>
              </a:rPr>
              <a:t>資訊</a:t>
            </a:r>
            <a:endParaRPr lang="zh-TW" altLang="en-US" smtClean="0">
              <a:latin typeface="Arial" charset="0"/>
              <a:ea typeface="標楷體" pitchFamily="65" charset="-120"/>
            </a:endParaRPr>
          </a:p>
        </p:txBody>
      </p:sp>
      <p:sp>
        <p:nvSpPr>
          <p:cNvPr id="38914" name="內容版面配置區 2"/>
          <p:cNvSpPr>
            <a:spLocks noGrp="1"/>
          </p:cNvSpPr>
          <p:nvPr>
            <p:ph idx="1"/>
          </p:nvPr>
        </p:nvSpPr>
        <p:spPr/>
        <p:txBody>
          <a:bodyPr/>
          <a:lstStyle/>
          <a:p>
            <a:r>
              <a:rPr lang="zh-TW" altLang="zh-TW" smtClean="0">
                <a:latin typeface="Arial" charset="0"/>
                <a:ea typeface="標楷體" pitchFamily="65" charset="-120"/>
              </a:rPr>
              <a:t>登入</a:t>
            </a:r>
            <a:r>
              <a:rPr lang="en-US" altLang="zh-TW" smtClean="0">
                <a:latin typeface="Arial" charset="0"/>
                <a:ea typeface="標楷體" pitchFamily="65" charset="-120"/>
              </a:rPr>
              <a:t>iThenticate</a:t>
            </a:r>
            <a:r>
              <a:rPr lang="zh-TW" altLang="zh-TW" smtClean="0">
                <a:latin typeface="Arial" charset="0"/>
                <a:ea typeface="標楷體" pitchFamily="65" charset="-120"/>
              </a:rPr>
              <a:t>後</a:t>
            </a:r>
            <a:r>
              <a:rPr lang="en-US" altLang="zh-TW" smtClean="0">
                <a:latin typeface="Arial" charset="0"/>
                <a:ea typeface="標楷體" pitchFamily="65" charset="-120"/>
              </a:rPr>
              <a:t>,</a:t>
            </a:r>
            <a:r>
              <a:rPr lang="zh-TW" altLang="zh-TW" smtClean="0">
                <a:latin typeface="Arial" charset="0"/>
                <a:ea typeface="標楷體" pitchFamily="65" charset="-120"/>
              </a:rPr>
              <a:t>在主畫面上方工具列</a:t>
            </a:r>
            <a:r>
              <a:rPr lang="en-US" altLang="zh-TW" smtClean="0">
                <a:latin typeface="Arial" charset="0"/>
                <a:ea typeface="標楷體" pitchFamily="65" charset="-120"/>
              </a:rPr>
              <a:t>,</a:t>
            </a:r>
            <a:r>
              <a:rPr lang="zh-TW" altLang="zh-TW" smtClean="0">
                <a:latin typeface="Arial" charset="0"/>
                <a:ea typeface="標楷體" pitchFamily="65" charset="-120"/>
              </a:rPr>
              <a:t>請點選『</a:t>
            </a:r>
            <a:r>
              <a:rPr lang="en-US" altLang="zh-TW" smtClean="0">
                <a:latin typeface="Arial" charset="0"/>
                <a:ea typeface="標楷體" pitchFamily="65" charset="-120"/>
              </a:rPr>
              <a:t>Account Info</a:t>
            </a:r>
            <a:r>
              <a:rPr lang="zh-TW" altLang="zh-TW" smtClean="0">
                <a:latin typeface="Arial" charset="0"/>
                <a:ea typeface="標楷體" pitchFamily="65" charset="-120"/>
              </a:rPr>
              <a:t>』</a:t>
            </a:r>
            <a:endParaRPr lang="zh-TW" altLang="en-US" smtClean="0">
              <a:latin typeface="Arial" charset="0"/>
              <a:ea typeface="標楷體" pitchFamily="65" charset="-120"/>
            </a:endParaRPr>
          </a:p>
        </p:txBody>
      </p:sp>
      <p:pic>
        <p:nvPicPr>
          <p:cNvPr id="38915" name="Picture 2"/>
          <p:cNvPicPr>
            <a:picLocks noChangeAspect="1" noChangeArrowheads="1"/>
          </p:cNvPicPr>
          <p:nvPr/>
        </p:nvPicPr>
        <p:blipFill>
          <a:blip r:embed="rId2"/>
          <a:srcRect/>
          <a:stretch>
            <a:fillRect/>
          </a:stretch>
        </p:blipFill>
        <p:spPr bwMode="auto">
          <a:xfrm>
            <a:off x="1060450" y="2593975"/>
            <a:ext cx="4846638" cy="1758950"/>
          </a:xfrm>
          <a:prstGeom prst="rect">
            <a:avLst/>
          </a:prstGeom>
          <a:noFill/>
          <a:ln w="9525">
            <a:noFill/>
            <a:miter lim="800000"/>
            <a:headEnd/>
            <a:tailEnd/>
          </a:ln>
        </p:spPr>
      </p:pic>
      <p:grpSp>
        <p:nvGrpSpPr>
          <p:cNvPr id="9" name="群組 8"/>
          <p:cNvGrpSpPr>
            <a:grpSpLocks/>
          </p:cNvGrpSpPr>
          <p:nvPr/>
        </p:nvGrpSpPr>
        <p:grpSpPr bwMode="auto">
          <a:xfrm>
            <a:off x="4162425" y="1646238"/>
            <a:ext cx="7413625" cy="5211762"/>
            <a:chOff x="3825026" y="1557751"/>
            <a:chExt cx="7413468" cy="5211764"/>
          </a:xfrm>
        </p:grpSpPr>
        <p:pic>
          <p:nvPicPr>
            <p:cNvPr id="38918" name="Picture 3"/>
            <p:cNvPicPr>
              <a:picLocks noChangeAspect="1" noChangeArrowheads="1"/>
            </p:cNvPicPr>
            <p:nvPr/>
          </p:nvPicPr>
          <p:blipFill>
            <a:blip r:embed="rId3"/>
            <a:srcRect/>
            <a:stretch>
              <a:fillRect/>
            </a:stretch>
          </p:blipFill>
          <p:spPr bwMode="auto">
            <a:xfrm>
              <a:off x="3825026" y="1557751"/>
              <a:ext cx="7413468" cy="5211764"/>
            </a:xfrm>
            <a:prstGeom prst="rect">
              <a:avLst/>
            </a:prstGeom>
            <a:noFill/>
            <a:ln w="9525">
              <a:noFill/>
              <a:miter lim="800000"/>
              <a:headEnd/>
              <a:tailEnd/>
            </a:ln>
          </p:spPr>
        </p:pic>
        <p:sp>
          <p:nvSpPr>
            <p:cNvPr id="38919" name="文字方塊 2"/>
            <p:cNvSpPr txBox="1">
              <a:spLocks noChangeArrowheads="1"/>
            </p:cNvSpPr>
            <p:nvPr/>
          </p:nvSpPr>
          <p:spPr bwMode="auto">
            <a:xfrm>
              <a:off x="5535533" y="2704998"/>
              <a:ext cx="2962142" cy="369332"/>
            </a:xfrm>
            <a:prstGeom prst="rect">
              <a:avLst/>
            </a:prstGeom>
            <a:noFill/>
            <a:ln w="9525">
              <a:noFill/>
              <a:miter lim="800000"/>
              <a:headEnd/>
              <a:tailEnd/>
            </a:ln>
          </p:spPr>
          <p:txBody>
            <a:bodyPr>
              <a:spAutoFit/>
            </a:bodyPr>
            <a:lstStyle/>
            <a:p>
              <a:pPr eaLnBrk="0" hangingPunct="0"/>
              <a:r>
                <a:rPr kumimoji="0" lang="zh-TW" altLang="en-US">
                  <a:solidFill>
                    <a:srgbClr val="FF0000"/>
                  </a:solidFill>
                  <a:ea typeface="標楷體" pitchFamily="65" charset="-120"/>
                </a:rPr>
                <a:t>輸入中文或是英文名字</a:t>
              </a:r>
              <a:endParaRPr kumimoji="0" lang="zh-TW" altLang="zh-TW" sz="2800">
                <a:ea typeface="標楷體" pitchFamily="65" charset="-120"/>
              </a:endParaRPr>
            </a:p>
          </p:txBody>
        </p:sp>
        <p:sp>
          <p:nvSpPr>
            <p:cNvPr id="38920" name="文字方塊 2"/>
            <p:cNvSpPr txBox="1">
              <a:spLocks noChangeArrowheads="1"/>
            </p:cNvSpPr>
            <p:nvPr/>
          </p:nvSpPr>
          <p:spPr bwMode="auto">
            <a:xfrm>
              <a:off x="5536315" y="3208751"/>
              <a:ext cx="2960625" cy="366713"/>
            </a:xfrm>
            <a:prstGeom prst="rect">
              <a:avLst/>
            </a:prstGeom>
            <a:noFill/>
            <a:ln w="9525">
              <a:noFill/>
              <a:miter lim="800000"/>
              <a:headEnd/>
              <a:tailEnd/>
            </a:ln>
          </p:spPr>
          <p:txBody>
            <a:bodyPr>
              <a:spAutoFit/>
            </a:bodyPr>
            <a:lstStyle/>
            <a:p>
              <a:pPr eaLnBrk="0" hangingPunct="0"/>
              <a:r>
                <a:rPr kumimoji="0" lang="zh-TW" altLang="en-US">
                  <a:solidFill>
                    <a:srgbClr val="FF0000"/>
                  </a:solidFill>
                  <a:ea typeface="標楷體" pitchFamily="65" charset="-120"/>
                </a:rPr>
                <a:t>輸入中文或是英文姓氏</a:t>
              </a:r>
              <a:endParaRPr kumimoji="0" lang="zh-TW" altLang="zh-TW" sz="2800">
                <a:ea typeface="標楷體" pitchFamily="65" charset="-120"/>
              </a:endParaRPr>
            </a:p>
          </p:txBody>
        </p:sp>
        <p:sp>
          <p:nvSpPr>
            <p:cNvPr id="38921" name="文字方塊 2"/>
            <p:cNvSpPr txBox="1">
              <a:spLocks noChangeArrowheads="1"/>
            </p:cNvSpPr>
            <p:nvPr/>
          </p:nvSpPr>
          <p:spPr bwMode="auto">
            <a:xfrm>
              <a:off x="5535533" y="3697060"/>
              <a:ext cx="2962142" cy="369332"/>
            </a:xfrm>
            <a:prstGeom prst="rect">
              <a:avLst/>
            </a:prstGeom>
            <a:noFill/>
            <a:ln w="9525">
              <a:noFill/>
              <a:miter lim="800000"/>
              <a:headEnd/>
              <a:tailEnd/>
            </a:ln>
          </p:spPr>
          <p:txBody>
            <a:bodyPr>
              <a:spAutoFit/>
            </a:bodyPr>
            <a:lstStyle/>
            <a:p>
              <a:pPr eaLnBrk="0" hangingPunct="0"/>
              <a:r>
                <a:rPr kumimoji="0" lang="zh-TW" altLang="en-US">
                  <a:solidFill>
                    <a:srgbClr val="FF0000"/>
                  </a:solidFill>
                  <a:ea typeface="標楷體" pitchFamily="65" charset="-120"/>
                </a:rPr>
                <a:t>輸入</a:t>
              </a:r>
              <a:r>
                <a:rPr kumimoji="0" lang="en-US" altLang="zh-TW">
                  <a:solidFill>
                    <a:srgbClr val="FF0000"/>
                  </a:solidFill>
                  <a:ea typeface="標楷體" pitchFamily="65" charset="-120"/>
                </a:rPr>
                <a:t>email</a:t>
              </a:r>
              <a:r>
                <a:rPr kumimoji="0" lang="zh-TW" altLang="en-US">
                  <a:solidFill>
                    <a:srgbClr val="FF0000"/>
                  </a:solidFill>
                  <a:ea typeface="標楷體" pitchFamily="65" charset="-120"/>
                </a:rPr>
                <a:t> 信箱 </a:t>
              </a:r>
              <a:endParaRPr kumimoji="0" lang="zh-TW" altLang="zh-TW" sz="2800">
                <a:ea typeface="標楷體" pitchFamily="65" charset="-120"/>
              </a:endParaRPr>
            </a:p>
          </p:txBody>
        </p:sp>
        <p:sp>
          <p:nvSpPr>
            <p:cNvPr id="38922" name="文字方塊 2"/>
            <p:cNvSpPr txBox="1">
              <a:spLocks noChangeArrowheads="1"/>
            </p:cNvSpPr>
            <p:nvPr/>
          </p:nvSpPr>
          <p:spPr bwMode="auto">
            <a:xfrm>
              <a:off x="5507740" y="4723227"/>
              <a:ext cx="2962213" cy="366713"/>
            </a:xfrm>
            <a:prstGeom prst="rect">
              <a:avLst/>
            </a:prstGeom>
            <a:noFill/>
            <a:ln w="9525">
              <a:noFill/>
              <a:miter lim="800000"/>
              <a:headEnd/>
              <a:tailEnd/>
            </a:ln>
          </p:spPr>
          <p:txBody>
            <a:bodyPr>
              <a:spAutoFit/>
            </a:bodyPr>
            <a:lstStyle/>
            <a:p>
              <a:pPr eaLnBrk="0" hangingPunct="0"/>
              <a:r>
                <a:rPr kumimoji="0" lang="zh-TW" altLang="en-US">
                  <a:solidFill>
                    <a:srgbClr val="FF0000"/>
                  </a:solidFill>
                  <a:ea typeface="標楷體" pitchFamily="65" charset="-120"/>
                </a:rPr>
                <a:t>輸入原始密碼</a:t>
              </a:r>
              <a:endParaRPr kumimoji="0" lang="zh-TW" altLang="zh-TW" sz="2800">
                <a:ea typeface="標楷體" pitchFamily="65" charset="-120"/>
              </a:endParaRPr>
            </a:p>
          </p:txBody>
        </p:sp>
        <p:sp>
          <p:nvSpPr>
            <p:cNvPr id="38923" name="文字方塊 2"/>
            <p:cNvSpPr txBox="1">
              <a:spLocks noChangeArrowheads="1"/>
            </p:cNvSpPr>
            <p:nvPr/>
          </p:nvSpPr>
          <p:spPr bwMode="auto">
            <a:xfrm>
              <a:off x="5495041" y="5724940"/>
              <a:ext cx="2962212" cy="366712"/>
            </a:xfrm>
            <a:prstGeom prst="rect">
              <a:avLst/>
            </a:prstGeom>
            <a:noFill/>
            <a:ln w="9525">
              <a:noFill/>
              <a:miter lim="800000"/>
              <a:headEnd/>
              <a:tailEnd/>
            </a:ln>
          </p:spPr>
          <p:txBody>
            <a:bodyPr>
              <a:spAutoFit/>
            </a:bodyPr>
            <a:lstStyle/>
            <a:p>
              <a:pPr eaLnBrk="0" hangingPunct="0"/>
              <a:r>
                <a:rPr kumimoji="0" lang="zh-TW" altLang="en-US">
                  <a:solidFill>
                    <a:srgbClr val="FF0000"/>
                  </a:solidFill>
                  <a:ea typeface="標楷體" pitchFamily="65" charset="-120"/>
                </a:rPr>
                <a:t>再次輸入新密碼</a:t>
              </a:r>
              <a:endParaRPr kumimoji="0" lang="zh-TW" altLang="zh-TW" sz="2800">
                <a:ea typeface="標楷體" pitchFamily="65" charset="-120"/>
              </a:endParaRPr>
            </a:p>
          </p:txBody>
        </p:sp>
        <p:sp>
          <p:nvSpPr>
            <p:cNvPr id="38924" name="文字方塊 2"/>
            <p:cNvSpPr txBox="1">
              <a:spLocks noChangeArrowheads="1"/>
            </p:cNvSpPr>
            <p:nvPr/>
          </p:nvSpPr>
          <p:spPr bwMode="auto">
            <a:xfrm>
              <a:off x="5495041" y="5223290"/>
              <a:ext cx="2962212" cy="366712"/>
            </a:xfrm>
            <a:prstGeom prst="rect">
              <a:avLst/>
            </a:prstGeom>
            <a:noFill/>
            <a:ln w="9525">
              <a:noFill/>
              <a:miter lim="800000"/>
              <a:headEnd/>
              <a:tailEnd/>
            </a:ln>
          </p:spPr>
          <p:txBody>
            <a:bodyPr>
              <a:spAutoFit/>
            </a:bodyPr>
            <a:lstStyle/>
            <a:p>
              <a:pPr eaLnBrk="0" hangingPunct="0"/>
              <a:r>
                <a:rPr kumimoji="0" lang="zh-TW" altLang="en-US">
                  <a:solidFill>
                    <a:srgbClr val="FF0000"/>
                  </a:solidFill>
                  <a:ea typeface="標楷體" pitchFamily="65" charset="-120"/>
                </a:rPr>
                <a:t>輸入新密碼</a:t>
              </a:r>
              <a:endParaRPr kumimoji="0" lang="zh-TW" altLang="zh-TW" sz="2800">
                <a:ea typeface="標楷體" pitchFamily="65" charset="-120"/>
              </a:endParaRPr>
            </a:p>
          </p:txBody>
        </p:sp>
      </p:grpSp>
      <p:sp>
        <p:nvSpPr>
          <p:cNvPr id="10" name="橢圓 9"/>
          <p:cNvSpPr/>
          <p:nvPr/>
        </p:nvSpPr>
        <p:spPr>
          <a:xfrm>
            <a:off x="2794000" y="2593975"/>
            <a:ext cx="1520825" cy="6159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a:xfrm>
            <a:off x="1244600" y="0"/>
            <a:ext cx="10515600" cy="1325563"/>
          </a:xfrm>
        </p:spPr>
        <p:txBody>
          <a:bodyPr/>
          <a:lstStyle/>
          <a:p>
            <a:r>
              <a:rPr lang="zh-TW" altLang="en-US" b="1" smtClean="0">
                <a:latin typeface="Arial" charset="0"/>
                <a:ea typeface="標楷體" pitchFamily="65" charset="-120"/>
              </a:rPr>
              <a:t>比對</a:t>
            </a:r>
            <a:r>
              <a:rPr lang="zh-TW" altLang="zh-TW" b="1" smtClean="0">
                <a:latin typeface="Arial" charset="0"/>
                <a:ea typeface="標楷體" pitchFamily="65" charset="-120"/>
              </a:rPr>
              <a:t>文稿</a:t>
            </a:r>
            <a:r>
              <a:rPr lang="zh-TW" altLang="en-US" b="1" smtClean="0">
                <a:latin typeface="Arial" charset="0"/>
                <a:ea typeface="標楷體" pitchFamily="65" charset="-120"/>
              </a:rPr>
              <a:t>原創性</a:t>
            </a:r>
            <a:r>
              <a:rPr lang="en-US" altLang="zh-TW" b="1" smtClean="0">
                <a:latin typeface="Arial" charset="0"/>
                <a:ea typeface="標楷體" pitchFamily="65" charset="-120"/>
              </a:rPr>
              <a:t>-</a:t>
            </a:r>
            <a:r>
              <a:rPr lang="zh-TW" altLang="en-US" b="1" smtClean="0">
                <a:latin typeface="Arial" charset="0"/>
                <a:ea typeface="標楷體" pitchFamily="65" charset="-120"/>
              </a:rPr>
              <a:t>文件櫃</a:t>
            </a:r>
            <a:endParaRPr lang="zh-TW" altLang="en-US" smtClean="0">
              <a:latin typeface="Arial" charset="0"/>
              <a:ea typeface="標楷體" pitchFamily="65" charset="-120"/>
            </a:endParaRPr>
          </a:p>
        </p:txBody>
      </p:sp>
      <p:sp>
        <p:nvSpPr>
          <p:cNvPr id="47106" name="內容版面配置區 2"/>
          <p:cNvSpPr>
            <a:spLocks noGrp="1"/>
          </p:cNvSpPr>
          <p:nvPr>
            <p:ph idx="1"/>
          </p:nvPr>
        </p:nvSpPr>
        <p:spPr/>
        <p:txBody>
          <a:bodyPr/>
          <a:lstStyle/>
          <a:p>
            <a:r>
              <a:rPr lang="zh-TW" altLang="zh-TW" b="1" smtClean="0">
                <a:latin typeface="Arial" charset="0"/>
                <a:ea typeface="標楷體" pitchFamily="65" charset="-120"/>
              </a:rPr>
              <a:t>步驟</a:t>
            </a:r>
            <a:r>
              <a:rPr lang="en-US" altLang="zh-TW" b="1" smtClean="0">
                <a:latin typeface="Arial" charset="0"/>
                <a:ea typeface="標楷體" pitchFamily="65" charset="-120"/>
              </a:rPr>
              <a:t>1:</a:t>
            </a:r>
            <a:r>
              <a:rPr lang="en-US" altLang="zh-TW" smtClean="0">
                <a:latin typeface="Arial" charset="0"/>
                <a:ea typeface="標楷體" pitchFamily="65" charset="-120"/>
              </a:rPr>
              <a:t> </a:t>
            </a:r>
            <a:r>
              <a:rPr lang="zh-TW" altLang="zh-TW" smtClean="0">
                <a:latin typeface="Arial" charset="0"/>
                <a:ea typeface="標楷體" pitchFamily="65" charset="-120"/>
              </a:rPr>
              <a:t>登入後，</a:t>
            </a:r>
            <a:r>
              <a:rPr lang="zh-TW" altLang="zh-TW" b="1" smtClean="0">
                <a:latin typeface="Arial" charset="0"/>
                <a:ea typeface="標楷體" pitchFamily="65" charset="-120"/>
              </a:rPr>
              <a:t>左側</a:t>
            </a:r>
            <a:r>
              <a:rPr lang="zh-TW" altLang="zh-TW" smtClean="0">
                <a:latin typeface="Arial" charset="0"/>
                <a:ea typeface="標楷體" pitchFamily="65" charset="-120"/>
              </a:rPr>
              <a:t>會看到您專屬的文件櫃 </a:t>
            </a:r>
            <a:r>
              <a:rPr lang="en-US" altLang="zh-TW" b="1" smtClean="0">
                <a:latin typeface="Arial" charset="0"/>
                <a:ea typeface="標楷體" pitchFamily="65" charset="-120"/>
              </a:rPr>
              <a:t>My Folders</a:t>
            </a:r>
            <a:r>
              <a:rPr lang="en-US" altLang="zh-TW" smtClean="0">
                <a:latin typeface="Arial" charset="0"/>
                <a:ea typeface="標楷體" pitchFamily="65" charset="-120"/>
              </a:rPr>
              <a:t> </a:t>
            </a:r>
            <a:r>
              <a:rPr lang="zh-TW" altLang="zh-TW" smtClean="0">
                <a:latin typeface="Arial" charset="0"/>
                <a:ea typeface="標楷體" pitchFamily="65" charset="-120"/>
              </a:rPr>
              <a:t>和檔案夾 </a:t>
            </a:r>
            <a:r>
              <a:rPr lang="en-US" altLang="zh-TW" b="1" smtClean="0">
                <a:latin typeface="Arial" charset="0"/>
                <a:ea typeface="標楷體" pitchFamily="65" charset="-120"/>
              </a:rPr>
              <a:t>My Documents</a:t>
            </a:r>
            <a:endParaRPr lang="zh-TW" altLang="zh-TW" smtClean="0">
              <a:latin typeface="Arial" charset="0"/>
              <a:ea typeface="標楷體" pitchFamily="65" charset="-120"/>
            </a:endParaRPr>
          </a:p>
          <a:p>
            <a:endParaRPr lang="zh-TW" altLang="en-US" smtClean="0">
              <a:latin typeface="Arial" charset="0"/>
              <a:ea typeface="標楷體" pitchFamily="65" charset="-120"/>
            </a:endParaRPr>
          </a:p>
        </p:txBody>
      </p:sp>
      <p:pic>
        <p:nvPicPr>
          <p:cNvPr id="47107" name="Picture 2"/>
          <p:cNvPicPr>
            <a:picLocks noChangeAspect="1" noChangeArrowheads="1"/>
          </p:cNvPicPr>
          <p:nvPr/>
        </p:nvPicPr>
        <p:blipFill>
          <a:blip r:embed="rId2"/>
          <a:srcRect/>
          <a:stretch>
            <a:fillRect/>
          </a:stretch>
        </p:blipFill>
        <p:spPr bwMode="auto">
          <a:xfrm>
            <a:off x="1128713" y="2876550"/>
            <a:ext cx="3578225"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a:xfrm>
            <a:off x="1185863" y="0"/>
            <a:ext cx="10077450" cy="1166813"/>
          </a:xfrm>
        </p:spPr>
        <p:txBody>
          <a:bodyPr/>
          <a:lstStyle/>
          <a:p>
            <a:r>
              <a:rPr lang="zh-TW" altLang="en-US" b="1" smtClean="0">
                <a:latin typeface="Arial" charset="0"/>
                <a:ea typeface="標楷體" pitchFamily="65" charset="-120"/>
              </a:rPr>
              <a:t>比對</a:t>
            </a:r>
            <a:r>
              <a:rPr lang="zh-TW" altLang="zh-TW" b="1" smtClean="0">
                <a:latin typeface="Arial" charset="0"/>
                <a:ea typeface="標楷體" pitchFamily="65" charset="-120"/>
              </a:rPr>
              <a:t>文稿</a:t>
            </a:r>
            <a:r>
              <a:rPr lang="zh-TW" altLang="en-US" b="1" smtClean="0">
                <a:latin typeface="Arial" charset="0"/>
                <a:ea typeface="標楷體" pitchFamily="65" charset="-120"/>
              </a:rPr>
              <a:t>原創性</a:t>
            </a:r>
            <a:r>
              <a:rPr lang="en-US" altLang="zh-TW" b="1" smtClean="0">
                <a:latin typeface="Arial" charset="0"/>
                <a:ea typeface="標楷體" pitchFamily="65" charset="-120"/>
              </a:rPr>
              <a:t>-</a:t>
            </a:r>
            <a:r>
              <a:rPr lang="zh-TW" altLang="en-US" b="1" smtClean="0">
                <a:latin typeface="Arial" charset="0"/>
                <a:ea typeface="標楷體" pitchFamily="65" charset="-120"/>
              </a:rPr>
              <a:t>建立新文件夾                                   </a:t>
            </a:r>
            <a:endParaRPr lang="zh-TW" altLang="en-US" smtClean="0">
              <a:latin typeface="Arial" charset="0"/>
              <a:ea typeface="標楷體" pitchFamily="65" charset="-120"/>
            </a:endParaRPr>
          </a:p>
        </p:txBody>
      </p:sp>
      <p:sp>
        <p:nvSpPr>
          <p:cNvPr id="48130" name="內容版面配置區 2"/>
          <p:cNvSpPr>
            <a:spLocks noGrp="1"/>
          </p:cNvSpPr>
          <p:nvPr>
            <p:ph idx="1"/>
          </p:nvPr>
        </p:nvSpPr>
        <p:spPr>
          <a:xfrm>
            <a:off x="0" y="1690688"/>
            <a:ext cx="2778125" cy="4351337"/>
          </a:xfrm>
        </p:spPr>
        <p:txBody>
          <a:bodyPr/>
          <a:lstStyle/>
          <a:p>
            <a:r>
              <a:rPr lang="zh-TW" altLang="zh-TW" b="1" smtClean="0">
                <a:latin typeface="Arial" charset="0"/>
                <a:ea typeface="標楷體" pitchFamily="65" charset="-120"/>
              </a:rPr>
              <a:t>步驟</a:t>
            </a:r>
            <a:r>
              <a:rPr lang="en-US" altLang="zh-TW" b="1" smtClean="0">
                <a:latin typeface="Arial" charset="0"/>
                <a:ea typeface="標楷體" pitchFamily="65" charset="-120"/>
              </a:rPr>
              <a:t>2: </a:t>
            </a:r>
            <a:r>
              <a:rPr lang="zh-TW" altLang="zh-TW" smtClean="0">
                <a:latin typeface="Arial" charset="0"/>
                <a:ea typeface="標楷體" pitchFamily="65" charset="-120"/>
              </a:rPr>
              <a:t>在</a:t>
            </a:r>
            <a:r>
              <a:rPr lang="zh-TW" altLang="zh-TW" b="1" smtClean="0">
                <a:solidFill>
                  <a:srgbClr val="FF0000"/>
                </a:solidFill>
                <a:latin typeface="Arial" charset="0"/>
                <a:ea typeface="標楷體" pitchFamily="65" charset="-120"/>
              </a:rPr>
              <a:t>右側下方</a:t>
            </a:r>
            <a:r>
              <a:rPr lang="zh-TW" altLang="zh-TW" smtClean="0">
                <a:latin typeface="Arial" charset="0"/>
                <a:ea typeface="標楷體" pitchFamily="65" charset="-120"/>
              </a:rPr>
              <a:t>點選 </a:t>
            </a:r>
            <a:r>
              <a:rPr lang="en-US" altLang="zh-TW" b="1" smtClean="0">
                <a:latin typeface="Arial" charset="0"/>
                <a:ea typeface="標楷體" pitchFamily="65" charset="-120"/>
              </a:rPr>
              <a:t>New Folder </a:t>
            </a:r>
            <a:r>
              <a:rPr lang="zh-TW" altLang="zh-TW" smtClean="0">
                <a:latin typeface="Arial" charset="0"/>
                <a:ea typeface="標楷體" pitchFamily="65" charset="-120"/>
              </a:rPr>
              <a:t>及 </a:t>
            </a:r>
            <a:r>
              <a:rPr lang="en-US" altLang="zh-TW" b="1" smtClean="0">
                <a:latin typeface="Arial" charset="0"/>
                <a:ea typeface="標楷體" pitchFamily="65" charset="-120"/>
              </a:rPr>
              <a:t>New Folder Group </a:t>
            </a:r>
            <a:r>
              <a:rPr lang="zh-TW" altLang="en-US" smtClean="0">
                <a:latin typeface="Arial" charset="0"/>
                <a:ea typeface="標楷體" pitchFamily="65" charset="-120"/>
              </a:rPr>
              <a:t>以</a:t>
            </a:r>
            <a:r>
              <a:rPr lang="zh-TW" altLang="zh-TW" smtClean="0">
                <a:latin typeface="Arial" charset="0"/>
                <a:ea typeface="標楷體" pitchFamily="65" charset="-120"/>
              </a:rPr>
              <a:t>新增資料夾</a:t>
            </a:r>
            <a:endParaRPr lang="zh-TW" altLang="en-US" smtClean="0">
              <a:latin typeface="Arial" charset="0"/>
              <a:ea typeface="標楷體" pitchFamily="65" charset="-120"/>
            </a:endParaRPr>
          </a:p>
        </p:txBody>
      </p:sp>
      <p:pic>
        <p:nvPicPr>
          <p:cNvPr id="48131" name="Picture 2"/>
          <p:cNvPicPr>
            <a:picLocks noChangeAspect="1" noChangeArrowheads="1"/>
          </p:cNvPicPr>
          <p:nvPr/>
        </p:nvPicPr>
        <p:blipFill>
          <a:blip r:embed="rId2"/>
          <a:srcRect l="986" t="16667" r="1857" b="10687"/>
          <a:stretch>
            <a:fillRect/>
          </a:stretch>
        </p:blipFill>
        <p:spPr bwMode="auto">
          <a:xfrm>
            <a:off x="2778125" y="1196975"/>
            <a:ext cx="9144000" cy="5661025"/>
          </a:xfrm>
          <a:prstGeom prst="rect">
            <a:avLst/>
          </a:prstGeom>
          <a:noFill/>
          <a:ln w="9525">
            <a:noFill/>
            <a:miter lim="800000"/>
            <a:headEnd/>
            <a:tailEnd/>
          </a:ln>
        </p:spPr>
      </p:pic>
      <p:sp>
        <p:nvSpPr>
          <p:cNvPr id="4" name="圓角矩形 3"/>
          <p:cNvSpPr/>
          <p:nvPr/>
        </p:nvSpPr>
        <p:spPr>
          <a:xfrm>
            <a:off x="10231438" y="3313113"/>
            <a:ext cx="1708150" cy="16732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圖片 2"/>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15362" name="Picture 1" descr="Screen Shot 2014-05-05 at 7.50.13.png"/>
          <p:cNvPicPr>
            <a:picLocks noChangeAspect="1"/>
          </p:cNvPicPr>
          <p:nvPr/>
        </p:nvPicPr>
        <p:blipFill>
          <a:blip r:embed="rId4"/>
          <a:srcRect/>
          <a:stretch>
            <a:fillRect/>
          </a:stretch>
        </p:blipFill>
        <p:spPr bwMode="auto">
          <a:xfrm>
            <a:off x="1381125" y="646113"/>
            <a:ext cx="6848475" cy="5880100"/>
          </a:xfrm>
          <a:prstGeom prst="rect">
            <a:avLst/>
          </a:prstGeom>
          <a:noFill/>
          <a:ln w="9525">
            <a:noFill/>
            <a:miter lim="800000"/>
            <a:headEnd/>
            <a:tailEnd/>
          </a:ln>
        </p:spPr>
      </p:pic>
      <p:sp>
        <p:nvSpPr>
          <p:cNvPr id="4" name="文字方塊 3"/>
          <p:cNvSpPr txBox="1"/>
          <p:nvPr/>
        </p:nvSpPr>
        <p:spPr>
          <a:xfrm>
            <a:off x="8561388" y="2044700"/>
            <a:ext cx="3298825" cy="2835275"/>
          </a:xfrm>
          <a:prstGeom prst="rect">
            <a:avLst/>
          </a:prstGeom>
          <a:noFill/>
        </p:spPr>
        <p:txBody>
          <a:bodyPr>
            <a:spAutoFit/>
          </a:bodyPr>
          <a:lstStyle/>
          <a:p>
            <a:r>
              <a:rPr kumimoji="0" lang="en-US" altLang="zh-TW" sz="2000" b="1">
                <a:ea typeface="標楷體" pitchFamily="65" charset="-120"/>
              </a:rPr>
              <a:t>2014</a:t>
            </a:r>
            <a:r>
              <a:rPr kumimoji="0" lang="zh-TW" altLang="en-US" sz="2000" b="1">
                <a:ea typeface="標楷體" pitchFamily="65" charset="-120"/>
              </a:rPr>
              <a:t> </a:t>
            </a:r>
            <a:r>
              <a:rPr kumimoji="0" lang="zh-TW" altLang="en-US" sz="2000">
                <a:ea typeface="標楷體" pitchFamily="65" charset="-120"/>
              </a:rPr>
              <a:t>日本報導</a:t>
            </a:r>
            <a:r>
              <a:rPr kumimoji="0" lang="en-US" altLang="zh-TW" sz="2000">
                <a:ea typeface="標楷體" pitchFamily="65" charset="-120"/>
              </a:rPr>
              <a:t/>
            </a:r>
            <a:br>
              <a:rPr kumimoji="0" lang="en-US" altLang="zh-TW" sz="2000">
                <a:ea typeface="標楷體" pitchFamily="65" charset="-120"/>
              </a:rPr>
            </a:br>
            <a:r>
              <a:rPr kumimoji="0" lang="zh-TW" altLang="en-US" sz="2000" b="1">
                <a:ea typeface="標楷體" pitchFamily="65" charset="-120"/>
              </a:rPr>
              <a:t>小保方晴子</a:t>
            </a:r>
            <a:r>
              <a:rPr kumimoji="0" lang="zh-TW" altLang="en-US" sz="2000">
                <a:ea typeface="標楷體" pitchFamily="65" charset="-120"/>
              </a:rPr>
              <a:t>於知名期刊</a:t>
            </a:r>
            <a:r>
              <a:rPr kumimoji="0" lang="zh-TW" altLang="en-US" sz="2000" b="1">
                <a:ea typeface="標楷體" pitchFamily="65" charset="-120"/>
              </a:rPr>
              <a:t> </a:t>
            </a:r>
            <a:r>
              <a:rPr kumimoji="0" lang="en-US" altLang="zh-TW" sz="2000">
                <a:ea typeface="標楷體" pitchFamily="65" charset="-120"/>
              </a:rPr>
              <a:t>Nature</a:t>
            </a:r>
            <a:r>
              <a:rPr kumimoji="0" lang="zh-TW" altLang="en-US" sz="2000">
                <a:ea typeface="標楷體" pitchFamily="65" charset="-120"/>
              </a:rPr>
              <a:t>發表兩篇</a:t>
            </a:r>
            <a:r>
              <a:rPr kumimoji="0" lang="en-US" altLang="zh-TW" sz="2000">
                <a:ea typeface="標楷體" pitchFamily="65" charset="-120"/>
              </a:rPr>
              <a:t>STAP</a:t>
            </a:r>
            <a:r>
              <a:rPr kumimoji="0" lang="zh-TW" altLang="en-US" sz="2000">
                <a:ea typeface="標楷體" pitchFamily="65" charset="-120"/>
              </a:rPr>
              <a:t>多能性細胞研究論文，經日理化學研究所（</a:t>
            </a:r>
            <a:r>
              <a:rPr kumimoji="0" lang="en-US" altLang="zh-TW" sz="2000">
                <a:ea typeface="標楷體" pitchFamily="65" charset="-120"/>
              </a:rPr>
              <a:t>RIKEN</a:t>
            </a:r>
            <a:r>
              <a:rPr kumimoji="0" lang="zh-TW" altLang="en-US" sz="2000">
                <a:ea typeface="標楷體" pitchFamily="65" charset="-120"/>
              </a:rPr>
              <a:t>）調查後，證實兩篇論文內容涉有複製、偽造圖片及抄襲，但部分指控被認為僅是無心之過。</a:t>
            </a:r>
          </a:p>
        </p:txBody>
      </p:sp>
      <p:sp>
        <p:nvSpPr>
          <p:cNvPr id="5" name="Rectangle 2"/>
          <p:cNvSpPr/>
          <p:nvPr/>
        </p:nvSpPr>
        <p:spPr>
          <a:xfrm rot="20110568">
            <a:off x="1243743" y="3720018"/>
            <a:ext cx="7156989" cy="923330"/>
          </a:xfrm>
          <a:prstGeom prst="rect">
            <a:avLst/>
          </a:prstGeom>
          <a:solidFill>
            <a:schemeClr val="tx1"/>
          </a:solidFill>
          <a:ln w="57150">
            <a:solidFill>
              <a:srgbClr val="FF00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kumimoji="0"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rPr>
              <a:t>RESIGNED  &amp; SUICIDE</a:t>
            </a:r>
            <a:endParaRPr kumimoji="0"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1501775" y="234950"/>
            <a:ext cx="9852025" cy="733425"/>
          </a:xfrm>
        </p:spPr>
        <p:txBody>
          <a:bodyPr/>
          <a:lstStyle/>
          <a:p>
            <a:r>
              <a:rPr lang="zh-TW" altLang="en-US" b="1" smtClean="0">
                <a:latin typeface="Arial" charset="0"/>
                <a:ea typeface="標楷體" pitchFamily="65" charset="-120"/>
              </a:rPr>
              <a:t>文件夾排除設定</a:t>
            </a:r>
          </a:p>
        </p:txBody>
      </p:sp>
      <p:sp>
        <p:nvSpPr>
          <p:cNvPr id="49154" name="內容版面配置區 2"/>
          <p:cNvSpPr>
            <a:spLocks noGrp="1"/>
          </p:cNvSpPr>
          <p:nvPr>
            <p:ph idx="1"/>
          </p:nvPr>
        </p:nvSpPr>
        <p:spPr/>
        <p:txBody>
          <a:bodyPr/>
          <a:lstStyle/>
          <a:p>
            <a:endParaRPr lang="zh-TW" altLang="en-US" smtClean="0">
              <a:latin typeface="Arial" charset="0"/>
              <a:ea typeface="標楷體" pitchFamily="65" charset="-120"/>
            </a:endParaRPr>
          </a:p>
        </p:txBody>
      </p:sp>
      <p:pic>
        <p:nvPicPr>
          <p:cNvPr id="49155" name="Picture 2"/>
          <p:cNvPicPr>
            <a:picLocks noChangeAspect="1" noChangeArrowheads="1"/>
          </p:cNvPicPr>
          <p:nvPr/>
        </p:nvPicPr>
        <p:blipFill>
          <a:blip r:embed="rId2"/>
          <a:srcRect l="20467" t="20833" r="21585" b="7822"/>
          <a:stretch>
            <a:fillRect/>
          </a:stretch>
        </p:blipFill>
        <p:spPr bwMode="auto">
          <a:xfrm>
            <a:off x="823913" y="1366838"/>
            <a:ext cx="9115425" cy="5287962"/>
          </a:xfrm>
          <a:prstGeom prst="rect">
            <a:avLst/>
          </a:prstGeom>
          <a:noFill/>
          <a:ln w="9525">
            <a:noFill/>
            <a:miter lim="800000"/>
            <a:headEnd/>
            <a:tailEnd/>
          </a:ln>
        </p:spPr>
      </p:pic>
      <p:sp>
        <p:nvSpPr>
          <p:cNvPr id="5" name="圓角矩形 4"/>
          <p:cNvSpPr/>
          <p:nvPr/>
        </p:nvSpPr>
        <p:spPr>
          <a:xfrm>
            <a:off x="1139825" y="3678238"/>
            <a:ext cx="2305050" cy="2952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49157" name="文字方塊 5"/>
          <p:cNvSpPr txBox="1">
            <a:spLocks noChangeArrowheads="1"/>
          </p:cNvSpPr>
          <p:nvPr/>
        </p:nvSpPr>
        <p:spPr bwMode="auto">
          <a:xfrm>
            <a:off x="3563938" y="3854450"/>
            <a:ext cx="2449512" cy="2282825"/>
          </a:xfrm>
          <a:prstGeom prst="rect">
            <a:avLst/>
          </a:prstGeom>
          <a:noFill/>
          <a:ln w="9525">
            <a:noFill/>
            <a:miter lim="800000"/>
            <a:headEnd/>
            <a:tailEnd/>
          </a:ln>
        </p:spPr>
        <p:txBody>
          <a:bodyPr>
            <a:spAutoFit/>
          </a:bodyPr>
          <a:lstStyle/>
          <a:p>
            <a:r>
              <a:rPr kumimoji="0" lang="zh-TW" altLang="en-US" sz="2400" b="1">
                <a:solidFill>
                  <a:srgbClr val="FF0000"/>
                </a:solidFill>
                <a:ea typeface="標楷體" pitchFamily="65" charset="-120"/>
              </a:rPr>
              <a:t>排除設定包括</a:t>
            </a:r>
            <a:r>
              <a:rPr kumimoji="0" lang="en-US" altLang="zh-TW" sz="2400" b="1">
                <a:solidFill>
                  <a:srgbClr val="FF0000"/>
                </a:solidFill>
                <a:ea typeface="標楷體" pitchFamily="65" charset="-120"/>
              </a:rPr>
              <a:t>:</a:t>
            </a:r>
          </a:p>
          <a:p>
            <a:r>
              <a:rPr kumimoji="0" lang="en-US" altLang="zh-TW" sz="2400" b="1">
                <a:solidFill>
                  <a:srgbClr val="FF0000"/>
                </a:solidFill>
                <a:ea typeface="標楷體" pitchFamily="65" charset="-120"/>
              </a:rPr>
              <a:t>-&gt;</a:t>
            </a:r>
            <a:r>
              <a:rPr kumimoji="0" lang="zh-TW" altLang="en-US" sz="2400" b="1">
                <a:solidFill>
                  <a:srgbClr val="FF0000"/>
                </a:solidFill>
                <a:ea typeface="標楷體" pitchFamily="65" charset="-120"/>
              </a:rPr>
              <a:t>引用</a:t>
            </a:r>
            <a:endParaRPr kumimoji="0" lang="en-US" altLang="zh-TW" sz="2400" b="1">
              <a:solidFill>
                <a:srgbClr val="FF0000"/>
              </a:solidFill>
              <a:ea typeface="標楷體" pitchFamily="65" charset="-120"/>
            </a:endParaRPr>
          </a:p>
          <a:p>
            <a:r>
              <a:rPr kumimoji="0" lang="en-US" altLang="zh-TW" sz="2400" b="1">
                <a:solidFill>
                  <a:srgbClr val="FF0000"/>
                </a:solidFill>
                <a:ea typeface="標楷體" pitchFamily="65" charset="-120"/>
              </a:rPr>
              <a:t>-&gt;</a:t>
            </a:r>
            <a:r>
              <a:rPr kumimoji="0" lang="zh-TW" altLang="en-US" sz="2400" b="1">
                <a:solidFill>
                  <a:srgbClr val="FF0000"/>
                </a:solidFill>
                <a:ea typeface="標楷體" pitchFamily="65" charset="-120"/>
              </a:rPr>
              <a:t>參考資料</a:t>
            </a:r>
            <a:endParaRPr kumimoji="0" lang="en-US" altLang="zh-TW" sz="2400" b="1">
              <a:solidFill>
                <a:srgbClr val="FF0000"/>
              </a:solidFill>
              <a:ea typeface="標楷體" pitchFamily="65" charset="-120"/>
            </a:endParaRPr>
          </a:p>
          <a:p>
            <a:r>
              <a:rPr kumimoji="0" lang="en-US" altLang="zh-TW" sz="2400" b="1">
                <a:solidFill>
                  <a:srgbClr val="FF0000"/>
                </a:solidFill>
                <a:ea typeface="標楷體" pitchFamily="65" charset="-120"/>
              </a:rPr>
              <a:t>-&gt;</a:t>
            </a:r>
            <a:r>
              <a:rPr kumimoji="0" lang="zh-TW" altLang="en-US" sz="2400" b="1">
                <a:solidFill>
                  <a:srgbClr val="FF0000"/>
                </a:solidFill>
                <a:ea typeface="標楷體" pitchFamily="65" charset="-120"/>
              </a:rPr>
              <a:t>詞語</a:t>
            </a:r>
            <a:endParaRPr kumimoji="0" lang="en-US" altLang="zh-TW" sz="2400" b="1">
              <a:solidFill>
                <a:srgbClr val="FF0000"/>
              </a:solidFill>
              <a:ea typeface="標楷體" pitchFamily="65" charset="-120"/>
            </a:endParaRPr>
          </a:p>
          <a:p>
            <a:r>
              <a:rPr kumimoji="0" lang="en-US" altLang="zh-TW" sz="2400" b="1">
                <a:solidFill>
                  <a:srgbClr val="FF0000"/>
                </a:solidFill>
                <a:ea typeface="標楷體" pitchFamily="65" charset="-120"/>
              </a:rPr>
              <a:t>-&gt;</a:t>
            </a:r>
            <a:r>
              <a:rPr kumimoji="0" lang="zh-TW" altLang="en-US" sz="2400" b="1">
                <a:solidFill>
                  <a:srgbClr val="FF0000"/>
                </a:solidFill>
                <a:ea typeface="標楷體" pitchFamily="65" charset="-120"/>
              </a:rPr>
              <a:t>小型相符結果</a:t>
            </a:r>
            <a:endParaRPr kumimoji="0" lang="en-US" altLang="zh-TW" sz="2400" b="1">
              <a:solidFill>
                <a:srgbClr val="FF0000"/>
              </a:solidFill>
              <a:ea typeface="標楷體" pitchFamily="65" charset="-120"/>
            </a:endParaRPr>
          </a:p>
          <a:p>
            <a:r>
              <a:rPr kumimoji="0" lang="en-US" altLang="zh-TW" sz="2400" b="1">
                <a:solidFill>
                  <a:srgbClr val="FF0000"/>
                </a:solidFill>
                <a:ea typeface="標楷體" pitchFamily="65" charset="-120"/>
              </a:rPr>
              <a:t>-&gt;</a:t>
            </a:r>
            <a:r>
              <a:rPr kumimoji="0" lang="zh-TW" altLang="en-US" sz="2400" b="1">
                <a:solidFill>
                  <a:srgbClr val="FF0000"/>
                </a:solidFill>
                <a:ea typeface="標楷體" pitchFamily="65" charset="-120"/>
              </a:rPr>
              <a:t>小型資料來源</a:t>
            </a:r>
            <a:endParaRPr kumimoji="0" lang="en-US" altLang="zh-TW" sz="2400" b="1">
              <a:solidFill>
                <a:srgbClr val="FF0000"/>
              </a:solidFill>
              <a:ea typeface="標楷體" pitchFamily="65" charset="-120"/>
            </a:endParaRPr>
          </a:p>
        </p:txBody>
      </p:sp>
      <p:pic>
        <p:nvPicPr>
          <p:cNvPr id="49158" name="Picture 2"/>
          <p:cNvPicPr>
            <a:picLocks noChangeAspect="1" noChangeArrowheads="1"/>
          </p:cNvPicPr>
          <p:nvPr/>
        </p:nvPicPr>
        <p:blipFill>
          <a:blip r:embed="rId3"/>
          <a:srcRect l="22440" t="16885" r="29723" b="7399"/>
          <a:stretch>
            <a:fillRect/>
          </a:stretch>
        </p:blipFill>
        <p:spPr bwMode="auto">
          <a:xfrm>
            <a:off x="6013450" y="417513"/>
            <a:ext cx="7523163"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圖片 1"/>
          <p:cNvPicPr>
            <a:picLocks noChangeAspect="1"/>
          </p:cNvPicPr>
          <p:nvPr/>
        </p:nvPicPr>
        <p:blipFill>
          <a:blip r:embed="rId2"/>
          <a:srcRect/>
          <a:stretch>
            <a:fillRect/>
          </a:stretch>
        </p:blipFill>
        <p:spPr bwMode="auto">
          <a:xfrm>
            <a:off x="0" y="1476375"/>
            <a:ext cx="12192000" cy="5381625"/>
          </a:xfrm>
          <a:prstGeom prst="rect">
            <a:avLst/>
          </a:prstGeom>
          <a:noFill/>
          <a:ln w="9525">
            <a:noFill/>
            <a:miter lim="800000"/>
            <a:headEnd/>
            <a:tailEnd/>
          </a:ln>
        </p:spPr>
      </p:pic>
      <p:sp>
        <p:nvSpPr>
          <p:cNvPr id="4" name="橢圓 3"/>
          <p:cNvSpPr/>
          <p:nvPr/>
        </p:nvSpPr>
        <p:spPr>
          <a:xfrm>
            <a:off x="8583613" y="2838450"/>
            <a:ext cx="1296987" cy="7207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橢圓 6"/>
          <p:cNvSpPr/>
          <p:nvPr/>
        </p:nvSpPr>
        <p:spPr>
          <a:xfrm>
            <a:off x="3225800" y="3071813"/>
            <a:ext cx="1066800" cy="719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0181" name="標題 1"/>
          <p:cNvSpPr txBox="1">
            <a:spLocks/>
          </p:cNvSpPr>
          <p:nvPr/>
        </p:nvSpPr>
        <p:spPr bwMode="auto">
          <a:xfrm>
            <a:off x="1322388" y="136525"/>
            <a:ext cx="8229600" cy="769938"/>
          </a:xfrm>
          <a:prstGeom prst="rect">
            <a:avLst/>
          </a:prstGeom>
          <a:noFill/>
          <a:ln w="9525">
            <a:noFill/>
            <a:miter lim="800000"/>
            <a:headEnd/>
            <a:tailEnd/>
          </a:ln>
        </p:spPr>
        <p:txBody>
          <a:bodyPr lIns="0" rIns="0" bIns="0" anchor="b"/>
          <a:lstStyle/>
          <a:p>
            <a:pPr algn="ctr"/>
            <a:r>
              <a:rPr kumimoji="0" lang="zh-TW" altLang="en-US" sz="4400" b="1">
                <a:ea typeface="標楷體" pitchFamily="65" charset="-120"/>
              </a:rPr>
              <a:t>網址</a:t>
            </a:r>
            <a:r>
              <a:rPr kumimoji="0" lang="en-US" altLang="zh-TW" sz="4400" b="1">
                <a:ea typeface="標楷體" pitchFamily="65" charset="-120"/>
              </a:rPr>
              <a:t>/</a:t>
            </a:r>
            <a:r>
              <a:rPr kumimoji="0" lang="zh-TW" altLang="en-US" sz="4400" b="1">
                <a:ea typeface="標楷體" pitchFamily="65" charset="-120"/>
              </a:rPr>
              <a:t>字詞過濾設定</a:t>
            </a:r>
          </a:p>
        </p:txBody>
      </p:sp>
      <p:pic>
        <p:nvPicPr>
          <p:cNvPr id="3" name="圖片 2"/>
          <p:cNvPicPr>
            <a:picLocks noChangeAspect="1"/>
          </p:cNvPicPr>
          <p:nvPr/>
        </p:nvPicPr>
        <p:blipFill>
          <a:blip r:embed="rId3"/>
          <a:srcRect/>
          <a:stretch>
            <a:fillRect/>
          </a:stretch>
        </p:blipFill>
        <p:spPr bwMode="auto">
          <a:xfrm>
            <a:off x="2327275" y="2781300"/>
            <a:ext cx="7553325" cy="4019550"/>
          </a:xfrm>
          <a:prstGeom prst="rect">
            <a:avLst/>
          </a:prstGeom>
          <a:noFill/>
          <a:ln w="9525">
            <a:noFill/>
            <a:miter lim="800000"/>
            <a:headEnd/>
            <a:tailEnd/>
          </a:ln>
        </p:spPr>
      </p:pic>
      <p:sp>
        <p:nvSpPr>
          <p:cNvPr id="6" name="圓角矩形 5"/>
          <p:cNvSpPr/>
          <p:nvPr/>
        </p:nvSpPr>
        <p:spPr>
          <a:xfrm>
            <a:off x="2519363" y="4791075"/>
            <a:ext cx="4225925" cy="1177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9" name="圖片 8"/>
          <p:cNvPicPr>
            <a:picLocks noChangeAspect="1"/>
          </p:cNvPicPr>
          <p:nvPr/>
        </p:nvPicPr>
        <p:blipFill>
          <a:blip r:embed="rId4"/>
          <a:srcRect/>
          <a:stretch>
            <a:fillRect/>
          </a:stretch>
        </p:blipFill>
        <p:spPr bwMode="auto">
          <a:xfrm>
            <a:off x="2327275" y="3157538"/>
            <a:ext cx="7553325" cy="3700462"/>
          </a:xfrm>
          <a:prstGeom prst="rect">
            <a:avLst/>
          </a:prstGeom>
          <a:noFill/>
          <a:ln w="9525">
            <a:noFill/>
            <a:miter lim="800000"/>
            <a:headEnd/>
            <a:tailEnd/>
          </a:ln>
        </p:spPr>
      </p:pic>
      <p:sp>
        <p:nvSpPr>
          <p:cNvPr id="8" name="橢圓 7"/>
          <p:cNvSpPr/>
          <p:nvPr/>
        </p:nvSpPr>
        <p:spPr>
          <a:xfrm>
            <a:off x="4140200" y="3071813"/>
            <a:ext cx="1208088" cy="487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向左箭號 12"/>
          <p:cNvSpPr/>
          <p:nvPr/>
        </p:nvSpPr>
        <p:spPr>
          <a:xfrm>
            <a:off x="3760788" y="4733925"/>
            <a:ext cx="758825" cy="45402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5" name="圖片 14"/>
          <p:cNvPicPr>
            <a:picLocks noChangeAspect="1"/>
          </p:cNvPicPr>
          <p:nvPr/>
        </p:nvPicPr>
        <p:blipFill>
          <a:blip r:embed="rId5"/>
          <a:srcRect/>
          <a:stretch>
            <a:fillRect/>
          </a:stretch>
        </p:blipFill>
        <p:spPr bwMode="auto">
          <a:xfrm>
            <a:off x="2379663" y="2814638"/>
            <a:ext cx="7515225" cy="3952875"/>
          </a:xfrm>
          <a:prstGeom prst="rect">
            <a:avLst/>
          </a:prstGeom>
          <a:noFill/>
          <a:ln w="9525">
            <a:noFill/>
            <a:miter lim="800000"/>
            <a:headEnd/>
            <a:tailEnd/>
          </a:ln>
        </p:spPr>
      </p:pic>
      <p:sp>
        <p:nvSpPr>
          <p:cNvPr id="14" name="文字方塊 13"/>
          <p:cNvSpPr txBox="1">
            <a:spLocks noChangeArrowheads="1"/>
          </p:cNvSpPr>
          <p:nvPr/>
        </p:nvSpPr>
        <p:spPr bwMode="auto">
          <a:xfrm>
            <a:off x="5018088" y="4516438"/>
            <a:ext cx="1911350" cy="366712"/>
          </a:xfrm>
          <a:prstGeom prst="rect">
            <a:avLst/>
          </a:prstGeom>
          <a:noFill/>
          <a:ln w="9525">
            <a:noFill/>
            <a:miter lim="800000"/>
            <a:headEnd/>
            <a:tailEnd/>
          </a:ln>
        </p:spPr>
        <p:txBody>
          <a:bodyPr wrap="none">
            <a:spAutoFit/>
          </a:bodyPr>
          <a:lstStyle/>
          <a:p>
            <a:r>
              <a:rPr kumimoji="0" lang="zh-TW" altLang="en-US" b="1">
                <a:solidFill>
                  <a:srgbClr val="FF0000"/>
                </a:solidFill>
                <a:ea typeface="標楷體" pitchFamily="65" charset="-120"/>
              </a:rPr>
              <a:t>至少要</a:t>
            </a:r>
            <a:r>
              <a:rPr kumimoji="0" lang="en-US" altLang="zh-TW" b="1">
                <a:solidFill>
                  <a:srgbClr val="FF0000"/>
                </a:solidFill>
                <a:ea typeface="標楷體" pitchFamily="65" charset="-120"/>
              </a:rPr>
              <a:t>8</a:t>
            </a:r>
            <a:r>
              <a:rPr kumimoji="0" lang="zh-TW" altLang="en-US" b="1">
                <a:solidFill>
                  <a:srgbClr val="FF0000"/>
                </a:solidFill>
                <a:ea typeface="標楷體" pitchFamily="65" charset="-120"/>
              </a:rPr>
              <a:t>個字以上</a:t>
            </a:r>
          </a:p>
        </p:txBody>
      </p:sp>
      <p:sp>
        <p:nvSpPr>
          <p:cNvPr id="16" name="橢圓 15"/>
          <p:cNvSpPr/>
          <p:nvPr/>
        </p:nvSpPr>
        <p:spPr>
          <a:xfrm>
            <a:off x="3225800" y="6113463"/>
            <a:ext cx="914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7" name="圖片 16"/>
          <p:cNvPicPr>
            <a:picLocks noChangeAspect="1"/>
          </p:cNvPicPr>
          <p:nvPr/>
        </p:nvPicPr>
        <p:blipFill>
          <a:blip r:embed="rId6"/>
          <a:srcRect/>
          <a:stretch>
            <a:fillRect/>
          </a:stretch>
        </p:blipFill>
        <p:spPr bwMode="auto">
          <a:xfrm>
            <a:off x="2341563" y="2709863"/>
            <a:ext cx="7534275" cy="4148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8" grpId="0" animBg="1"/>
      <p:bldP spid="13" grpId="0" animBg="1"/>
      <p:bldP spid="14"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a:xfrm>
            <a:off x="1228725" y="0"/>
            <a:ext cx="10515600" cy="1325563"/>
          </a:xfrm>
        </p:spPr>
        <p:txBody>
          <a:bodyPr/>
          <a:lstStyle/>
          <a:p>
            <a:r>
              <a:rPr lang="zh-TW" altLang="en-US" b="1" smtClean="0">
                <a:latin typeface="Arial" charset="0"/>
                <a:ea typeface="標楷體" pitchFamily="65" charset="-120"/>
              </a:rPr>
              <a:t>比對</a:t>
            </a:r>
            <a:r>
              <a:rPr lang="zh-TW" altLang="zh-TW" b="1" smtClean="0">
                <a:latin typeface="Arial" charset="0"/>
                <a:ea typeface="標楷體" pitchFamily="65" charset="-120"/>
              </a:rPr>
              <a:t>文稿</a:t>
            </a:r>
            <a:r>
              <a:rPr lang="zh-TW" altLang="en-US" b="1" smtClean="0">
                <a:latin typeface="Arial" charset="0"/>
                <a:ea typeface="標楷體" pitchFamily="65" charset="-120"/>
              </a:rPr>
              <a:t>原創性</a:t>
            </a:r>
            <a:endParaRPr lang="zh-TW" altLang="en-US" smtClean="0">
              <a:latin typeface="Arial" charset="0"/>
              <a:ea typeface="標楷體" pitchFamily="65" charset="-120"/>
            </a:endParaRPr>
          </a:p>
        </p:txBody>
      </p:sp>
      <p:pic>
        <p:nvPicPr>
          <p:cNvPr id="51202" name="Picture 2"/>
          <p:cNvPicPr>
            <a:picLocks noChangeAspect="1" noChangeArrowheads="1"/>
          </p:cNvPicPr>
          <p:nvPr/>
        </p:nvPicPr>
        <p:blipFill>
          <a:blip r:embed="rId2"/>
          <a:srcRect l="1849" t="16885" r="1981" b="13983"/>
          <a:stretch>
            <a:fillRect/>
          </a:stretch>
        </p:blipFill>
        <p:spPr bwMode="auto">
          <a:xfrm>
            <a:off x="550863" y="1525588"/>
            <a:ext cx="10801350" cy="5332412"/>
          </a:xfrm>
          <a:prstGeom prst="rect">
            <a:avLst/>
          </a:prstGeom>
          <a:noFill/>
          <a:ln w="9525">
            <a:noFill/>
            <a:miter lim="800000"/>
            <a:headEnd/>
            <a:tailEnd/>
          </a:ln>
        </p:spPr>
      </p:pic>
      <p:sp>
        <p:nvSpPr>
          <p:cNvPr id="51203" name="內容版面配置區 2"/>
          <p:cNvSpPr>
            <a:spLocks noGrp="1"/>
          </p:cNvSpPr>
          <p:nvPr>
            <p:ph idx="1"/>
          </p:nvPr>
        </p:nvSpPr>
        <p:spPr>
          <a:xfrm>
            <a:off x="5395913" y="227013"/>
            <a:ext cx="6481762" cy="4351337"/>
          </a:xfrm>
        </p:spPr>
        <p:txBody>
          <a:bodyPr/>
          <a:lstStyle/>
          <a:p>
            <a:r>
              <a:rPr lang="zh-TW" altLang="zh-TW" b="1" smtClean="0">
                <a:latin typeface="Arial" charset="0"/>
                <a:ea typeface="標楷體" pitchFamily="65" charset="-120"/>
              </a:rPr>
              <a:t>步驟</a:t>
            </a:r>
            <a:r>
              <a:rPr lang="en-US" altLang="zh-TW" b="1" smtClean="0">
                <a:latin typeface="Arial" charset="0"/>
                <a:ea typeface="標楷體" pitchFamily="65" charset="-120"/>
              </a:rPr>
              <a:t>3: </a:t>
            </a:r>
            <a:r>
              <a:rPr lang="zh-TW" altLang="zh-TW" smtClean="0">
                <a:latin typeface="Arial" charset="0"/>
                <a:ea typeface="標楷體" pitchFamily="65" charset="-120"/>
              </a:rPr>
              <a:t>選擇左側</a:t>
            </a:r>
            <a:r>
              <a:rPr lang="en-US" altLang="zh-TW" i="1" smtClean="0">
                <a:latin typeface="Arial" charset="0"/>
                <a:ea typeface="標楷體" pitchFamily="65" charset="-120"/>
              </a:rPr>
              <a:t>My Documents</a:t>
            </a:r>
            <a:r>
              <a:rPr lang="zh-TW" altLang="zh-TW" smtClean="0">
                <a:latin typeface="Arial" charset="0"/>
                <a:ea typeface="標楷體" pitchFamily="65" charset="-120"/>
              </a:rPr>
              <a:t>資料夾，於右側</a:t>
            </a:r>
            <a:r>
              <a:rPr lang="en-US" altLang="zh-TW" smtClean="0">
                <a:latin typeface="Arial" charset="0"/>
                <a:ea typeface="標楷體" pitchFamily="65" charset="-120"/>
              </a:rPr>
              <a:t>Submit a document</a:t>
            </a:r>
            <a:r>
              <a:rPr lang="zh-TW" altLang="zh-TW" smtClean="0">
                <a:latin typeface="Arial" charset="0"/>
                <a:ea typeface="標楷體" pitchFamily="65" charset="-120"/>
              </a:rPr>
              <a:t>點選上傳檔案</a:t>
            </a:r>
            <a:r>
              <a:rPr lang="en-US" altLang="zh-TW" smtClean="0">
                <a:latin typeface="Arial" charset="0"/>
                <a:ea typeface="標楷體" pitchFamily="65" charset="-120"/>
              </a:rPr>
              <a:t>:</a:t>
            </a:r>
            <a:endParaRPr lang="zh-TW" altLang="zh-TW" smtClean="0">
              <a:latin typeface="Arial" charset="0"/>
              <a:ea typeface="標楷體" pitchFamily="65" charset="-120"/>
            </a:endParaRPr>
          </a:p>
          <a:p>
            <a:endParaRPr lang="zh-TW" altLang="en-US" smtClean="0">
              <a:latin typeface="Arial" charset="0"/>
              <a:ea typeface="標楷體" pitchFamily="65" charset="-120"/>
            </a:endParaRPr>
          </a:p>
        </p:txBody>
      </p:sp>
      <p:sp>
        <p:nvSpPr>
          <p:cNvPr id="5" name="圓角矩形 4"/>
          <p:cNvSpPr/>
          <p:nvPr/>
        </p:nvSpPr>
        <p:spPr>
          <a:xfrm>
            <a:off x="8872538" y="4492625"/>
            <a:ext cx="1668462" cy="18399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7170" name="Picture 2"/>
          <p:cNvPicPr>
            <a:picLocks noChangeAspect="1" noChangeArrowheads="1"/>
          </p:cNvPicPr>
          <p:nvPr/>
        </p:nvPicPr>
        <p:blipFill>
          <a:blip r:embed="rId3"/>
          <a:srcRect/>
          <a:stretch>
            <a:fillRect/>
          </a:stretch>
        </p:blipFill>
        <p:spPr bwMode="auto">
          <a:xfrm>
            <a:off x="5553075" y="1863725"/>
            <a:ext cx="5800725" cy="4918075"/>
          </a:xfrm>
          <a:prstGeom prst="rect">
            <a:avLst/>
          </a:prstGeom>
          <a:noFill/>
          <a:ln w="9525">
            <a:noFill/>
            <a:miter lim="800000"/>
            <a:headEnd/>
            <a:tailEnd/>
          </a:ln>
        </p:spPr>
      </p:pic>
      <p:sp>
        <p:nvSpPr>
          <p:cNvPr id="4" name="文字方塊 3"/>
          <p:cNvSpPr txBox="1">
            <a:spLocks noChangeArrowheads="1"/>
          </p:cNvSpPr>
          <p:nvPr/>
        </p:nvSpPr>
        <p:spPr bwMode="auto">
          <a:xfrm>
            <a:off x="7164388" y="3648075"/>
            <a:ext cx="5087937" cy="1917700"/>
          </a:xfrm>
          <a:prstGeom prst="rect">
            <a:avLst/>
          </a:prstGeom>
          <a:noFill/>
          <a:ln w="9525">
            <a:noFill/>
            <a:miter lim="800000"/>
            <a:headEnd/>
            <a:tailEnd/>
          </a:ln>
        </p:spPr>
        <p:txBody>
          <a:bodyPr wrap="none">
            <a:spAutoFit/>
          </a:bodyPr>
          <a:lstStyle/>
          <a:p>
            <a:r>
              <a:rPr kumimoji="0" lang="en-US" altLang="zh-TW" sz="2400" b="1">
                <a:solidFill>
                  <a:srgbClr val="FF0000"/>
                </a:solidFill>
                <a:ea typeface="標楷體" pitchFamily="65" charset="-120"/>
              </a:rPr>
              <a:t>1. Upload a File</a:t>
            </a:r>
            <a:r>
              <a:rPr kumimoji="0" lang="en-US" altLang="zh-TW" sz="2400">
                <a:solidFill>
                  <a:srgbClr val="FF0000"/>
                </a:solidFill>
                <a:ea typeface="標楷體" pitchFamily="65" charset="-120"/>
              </a:rPr>
              <a:t>: </a:t>
            </a:r>
            <a:r>
              <a:rPr kumimoji="0" lang="zh-TW" altLang="zh-TW" sz="2400">
                <a:solidFill>
                  <a:srgbClr val="FF0000"/>
                </a:solidFill>
                <a:ea typeface="標楷體" pitchFamily="65" charset="-120"/>
              </a:rPr>
              <a:t>逐次上傳單一檔案</a:t>
            </a:r>
          </a:p>
          <a:p>
            <a:r>
              <a:rPr kumimoji="0" lang="en-US" altLang="zh-TW" sz="2400" b="1">
                <a:solidFill>
                  <a:srgbClr val="FF0000"/>
                </a:solidFill>
                <a:ea typeface="標楷體" pitchFamily="65" charset="-120"/>
              </a:rPr>
              <a:t>2. Zip File Upload</a:t>
            </a:r>
            <a:r>
              <a:rPr kumimoji="0" lang="en-US" altLang="zh-TW" sz="2400">
                <a:solidFill>
                  <a:srgbClr val="FF0000"/>
                </a:solidFill>
                <a:ea typeface="標楷體" pitchFamily="65" charset="-120"/>
              </a:rPr>
              <a:t>: </a:t>
            </a:r>
            <a:r>
              <a:rPr kumimoji="0" lang="zh-TW" altLang="zh-TW" sz="2400">
                <a:solidFill>
                  <a:srgbClr val="FF0000"/>
                </a:solidFill>
                <a:ea typeface="標楷體" pitchFamily="65" charset="-120"/>
              </a:rPr>
              <a:t>上傳壓縮檔</a:t>
            </a:r>
          </a:p>
          <a:p>
            <a:r>
              <a:rPr kumimoji="0" lang="en-US" altLang="zh-TW" sz="2400" b="1">
                <a:solidFill>
                  <a:srgbClr val="FF0000"/>
                </a:solidFill>
                <a:ea typeface="標楷體" pitchFamily="65" charset="-120"/>
              </a:rPr>
              <a:t>3. Multipile File Upload</a:t>
            </a:r>
            <a:r>
              <a:rPr kumimoji="0" lang="en-US" altLang="zh-TW" sz="2400">
                <a:solidFill>
                  <a:srgbClr val="FF0000"/>
                </a:solidFill>
                <a:ea typeface="標楷體" pitchFamily="65" charset="-120"/>
              </a:rPr>
              <a:t>:</a:t>
            </a:r>
            <a:r>
              <a:rPr kumimoji="0" lang="zh-TW" altLang="zh-TW" sz="2400">
                <a:solidFill>
                  <a:srgbClr val="FF0000"/>
                </a:solidFill>
                <a:ea typeface="標楷體" pitchFamily="65" charset="-120"/>
              </a:rPr>
              <a:t>多檔案上傳</a:t>
            </a:r>
          </a:p>
          <a:p>
            <a:r>
              <a:rPr kumimoji="0" lang="en-US" altLang="zh-TW" sz="2400" b="1">
                <a:solidFill>
                  <a:srgbClr val="FF0000"/>
                </a:solidFill>
                <a:ea typeface="標楷體" pitchFamily="65" charset="-120"/>
              </a:rPr>
              <a:t>4. Cut &amp; Past</a:t>
            </a:r>
            <a:r>
              <a:rPr kumimoji="0" lang="en-US" altLang="zh-TW" sz="2400">
                <a:solidFill>
                  <a:srgbClr val="FF0000"/>
                </a:solidFill>
                <a:ea typeface="標楷體" pitchFamily="65" charset="-120"/>
              </a:rPr>
              <a:t>:</a:t>
            </a:r>
            <a:r>
              <a:rPr kumimoji="0" lang="zh-TW" altLang="zh-TW" sz="2400">
                <a:solidFill>
                  <a:srgbClr val="FF0000"/>
                </a:solidFill>
                <a:ea typeface="標楷體" pitchFamily="65" charset="-120"/>
              </a:rPr>
              <a:t>上傳剪貼的文章</a:t>
            </a:r>
          </a:p>
          <a:p>
            <a:endParaRPr kumimoji="0" lang="zh-TW" altLang="en-US" sz="2400">
              <a:solidFill>
                <a:srgbClr val="FF0000"/>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a:xfrm>
            <a:off x="1211263" y="0"/>
            <a:ext cx="10515600" cy="1325563"/>
          </a:xfrm>
        </p:spPr>
        <p:txBody>
          <a:bodyPr/>
          <a:lstStyle/>
          <a:p>
            <a:r>
              <a:rPr lang="zh-TW" altLang="zh-TW" b="1" smtClean="0">
                <a:latin typeface="Arial" charset="0"/>
                <a:ea typeface="標楷體" pitchFamily="65" charset="-120"/>
              </a:rPr>
              <a:t>上傳檔案格式限制</a:t>
            </a:r>
            <a:endParaRPr lang="zh-TW" altLang="en-US" smtClean="0">
              <a:latin typeface="Arial" charset="0"/>
              <a:ea typeface="標楷體" pitchFamily="65" charset="-120"/>
            </a:endParaRPr>
          </a:p>
        </p:txBody>
      </p:sp>
      <p:sp>
        <p:nvSpPr>
          <p:cNvPr id="3" name="內容版面配置區 2"/>
          <p:cNvSpPr>
            <a:spLocks noGrp="1"/>
          </p:cNvSpPr>
          <p:nvPr>
            <p:ph idx="1"/>
          </p:nvPr>
        </p:nvSpPr>
        <p:spPr/>
        <p:txBody>
          <a:bodyPr>
            <a:normAutofit/>
          </a:bodyPr>
          <a:lstStyle/>
          <a:p>
            <a:pPr marL="514350" indent="-514350">
              <a:buFont typeface="Calibri Light" pitchFamily="34" charset="0"/>
              <a:buAutoNum type="arabicPeriod"/>
            </a:pPr>
            <a:r>
              <a:rPr lang="zh-TW" altLang="zh-TW" b="1" smtClean="0">
                <a:solidFill>
                  <a:srgbClr val="002060"/>
                </a:solidFill>
                <a:latin typeface="Arial" charset="0"/>
                <a:ea typeface="標楷體" pitchFamily="65" charset="-120"/>
              </a:rPr>
              <a:t>每一檔案需小於</a:t>
            </a:r>
            <a:r>
              <a:rPr lang="en-US" altLang="zh-TW" b="1" smtClean="0">
                <a:solidFill>
                  <a:srgbClr val="002060"/>
                </a:solidFill>
                <a:latin typeface="Arial" charset="0"/>
                <a:ea typeface="標楷體" pitchFamily="65" charset="-120"/>
              </a:rPr>
              <a:t> </a:t>
            </a:r>
            <a:r>
              <a:rPr lang="en-US" altLang="zh-TW" b="1" smtClean="0">
                <a:solidFill>
                  <a:srgbClr val="FF0000"/>
                </a:solidFill>
                <a:latin typeface="Arial" charset="0"/>
                <a:ea typeface="標楷體" pitchFamily="65" charset="-120"/>
              </a:rPr>
              <a:t>40 MB</a:t>
            </a:r>
          </a:p>
          <a:p>
            <a:pPr marL="514350" indent="-514350">
              <a:buFont typeface="Calibri Light" pitchFamily="34" charset="0"/>
              <a:buAutoNum type="arabicPeriod"/>
            </a:pPr>
            <a:r>
              <a:rPr lang="zh-TW" altLang="zh-TW" b="1" smtClean="0">
                <a:solidFill>
                  <a:srgbClr val="002060"/>
                </a:solidFill>
                <a:latin typeface="Arial" charset="0"/>
                <a:ea typeface="標楷體" pitchFamily="65" charset="-120"/>
              </a:rPr>
              <a:t>文件頁數最多至</a:t>
            </a:r>
            <a:r>
              <a:rPr lang="en-US" altLang="zh-TW" b="1" smtClean="0">
                <a:solidFill>
                  <a:srgbClr val="002060"/>
                </a:solidFill>
                <a:latin typeface="Arial" charset="0"/>
                <a:ea typeface="標楷體" pitchFamily="65" charset="-120"/>
              </a:rPr>
              <a:t> 400</a:t>
            </a:r>
            <a:r>
              <a:rPr lang="zh-TW" altLang="zh-TW" b="1" smtClean="0">
                <a:solidFill>
                  <a:srgbClr val="002060"/>
                </a:solidFill>
                <a:latin typeface="Arial" charset="0"/>
                <a:ea typeface="標楷體" pitchFamily="65" charset="-120"/>
              </a:rPr>
              <a:t>頁</a:t>
            </a:r>
            <a:endParaRPr lang="en-US" altLang="zh-TW" b="1" smtClean="0">
              <a:solidFill>
                <a:srgbClr val="002060"/>
              </a:solidFill>
              <a:latin typeface="Arial" charset="0"/>
              <a:ea typeface="標楷體" pitchFamily="65" charset="-120"/>
            </a:endParaRPr>
          </a:p>
          <a:p>
            <a:pPr marL="514350" indent="-514350">
              <a:buFont typeface="Calibri Light" pitchFamily="34" charset="0"/>
              <a:buAutoNum type="arabicPeriod"/>
            </a:pPr>
            <a:r>
              <a:rPr lang="zh-TW" altLang="zh-TW" b="1" smtClean="0">
                <a:solidFill>
                  <a:srgbClr val="002060"/>
                </a:solidFill>
                <a:latin typeface="Arial" charset="0"/>
                <a:ea typeface="標楷體" pitchFamily="65" charset="-120"/>
              </a:rPr>
              <a:t>文字內容至少要有</a:t>
            </a:r>
            <a:r>
              <a:rPr lang="en-US" altLang="zh-TW" b="1" smtClean="0">
                <a:solidFill>
                  <a:srgbClr val="002060"/>
                </a:solidFill>
                <a:latin typeface="Arial" charset="0"/>
                <a:ea typeface="標楷體" pitchFamily="65" charset="-120"/>
              </a:rPr>
              <a:t> 20</a:t>
            </a:r>
            <a:r>
              <a:rPr lang="zh-TW" altLang="zh-TW" b="1" smtClean="0">
                <a:solidFill>
                  <a:srgbClr val="002060"/>
                </a:solidFill>
                <a:latin typeface="Arial" charset="0"/>
                <a:ea typeface="標楷體" pitchFamily="65" charset="-120"/>
              </a:rPr>
              <a:t>字以上</a:t>
            </a:r>
            <a:endParaRPr lang="en-US" altLang="zh-TW" b="1" smtClean="0">
              <a:solidFill>
                <a:srgbClr val="002060"/>
              </a:solidFill>
              <a:latin typeface="Arial" charset="0"/>
              <a:ea typeface="標楷體" pitchFamily="65" charset="-120"/>
            </a:endParaRPr>
          </a:p>
          <a:p>
            <a:pPr marL="514350" indent="-514350">
              <a:buFont typeface="Calibri Light" pitchFamily="34" charset="0"/>
              <a:buAutoNum type="arabicPeriod"/>
            </a:pPr>
            <a:r>
              <a:rPr lang="zh-TW" altLang="zh-TW" b="1" smtClean="0">
                <a:solidFill>
                  <a:srgbClr val="002060"/>
                </a:solidFill>
                <a:latin typeface="Arial" charset="0"/>
                <a:ea typeface="標楷體" pitchFamily="65" charset="-120"/>
              </a:rPr>
              <a:t>純文字內容不可超過</a:t>
            </a:r>
            <a:r>
              <a:rPr lang="en-US" altLang="zh-TW" b="1" smtClean="0">
                <a:solidFill>
                  <a:srgbClr val="002060"/>
                </a:solidFill>
                <a:latin typeface="Arial" charset="0"/>
                <a:ea typeface="標楷體" pitchFamily="65" charset="-120"/>
              </a:rPr>
              <a:t> 2 MB</a:t>
            </a:r>
          </a:p>
          <a:p>
            <a:pPr marL="514350" indent="-514350">
              <a:buFont typeface="Calibri Light" pitchFamily="34" charset="0"/>
              <a:buAutoNum type="arabicPeriod"/>
            </a:pPr>
            <a:r>
              <a:rPr lang="zh-TW" altLang="zh-TW" b="1" smtClean="0">
                <a:solidFill>
                  <a:srgbClr val="002060"/>
                </a:solidFill>
                <a:latin typeface="Arial" charset="0"/>
                <a:ea typeface="標楷體" pitchFamily="65" charset="-120"/>
              </a:rPr>
              <a:t>壓縮檔最多容許</a:t>
            </a:r>
            <a:r>
              <a:rPr lang="en-US" altLang="zh-TW" b="1" smtClean="0">
                <a:solidFill>
                  <a:srgbClr val="002060"/>
                </a:solidFill>
                <a:latin typeface="Arial" charset="0"/>
                <a:ea typeface="標楷體" pitchFamily="65" charset="-120"/>
              </a:rPr>
              <a:t> 200MB or 1000</a:t>
            </a:r>
            <a:r>
              <a:rPr lang="zh-TW" altLang="zh-TW" b="1" smtClean="0">
                <a:solidFill>
                  <a:srgbClr val="002060"/>
                </a:solidFill>
                <a:latin typeface="Arial" charset="0"/>
                <a:ea typeface="標楷體" pitchFamily="65" charset="-120"/>
              </a:rPr>
              <a:t>檔案</a:t>
            </a:r>
            <a:endParaRPr lang="en-US" altLang="zh-TW" b="1" smtClean="0">
              <a:solidFill>
                <a:srgbClr val="002060"/>
              </a:solidFill>
              <a:latin typeface="Arial" charset="0"/>
              <a:ea typeface="標楷體" pitchFamily="65" charset="-120"/>
            </a:endParaRPr>
          </a:p>
          <a:p>
            <a:pPr marL="514350" indent="-514350">
              <a:buFont typeface="Calibri Light" pitchFamily="34" charset="0"/>
              <a:buAutoNum type="arabicPeriod"/>
            </a:pPr>
            <a:r>
              <a:rPr lang="zh-TW" altLang="zh-TW" b="1" smtClean="0">
                <a:solidFill>
                  <a:srgbClr val="002060"/>
                </a:solidFill>
                <a:latin typeface="Arial" charset="0"/>
                <a:ea typeface="標楷體" pitchFamily="65" charset="-120"/>
              </a:rPr>
              <a:t>文件支援格式</a:t>
            </a:r>
            <a:r>
              <a:rPr lang="en-US" altLang="zh-TW" b="1" smtClean="0">
                <a:solidFill>
                  <a:srgbClr val="002060"/>
                </a:solidFill>
                <a:latin typeface="Arial" charset="0"/>
                <a:ea typeface="標楷體" pitchFamily="65" charset="-120"/>
              </a:rPr>
              <a:t>:</a:t>
            </a:r>
            <a:br>
              <a:rPr lang="en-US" altLang="zh-TW" b="1" smtClean="0">
                <a:solidFill>
                  <a:srgbClr val="002060"/>
                </a:solidFill>
                <a:latin typeface="Arial" charset="0"/>
                <a:ea typeface="標楷體" pitchFamily="65" charset="-120"/>
              </a:rPr>
            </a:br>
            <a:r>
              <a:rPr lang="en-US" altLang="zh-TW" smtClean="0">
                <a:solidFill>
                  <a:srgbClr val="00B050"/>
                </a:solidFill>
                <a:latin typeface="Arial" charset="0"/>
                <a:ea typeface="標楷體" pitchFamily="65" charset="-120"/>
              </a:rPr>
              <a:t>Word, Text, PostScript, PDF, HTML, Word Perfect WPD, </a:t>
            </a:r>
            <a:br>
              <a:rPr lang="en-US" altLang="zh-TW" smtClean="0">
                <a:solidFill>
                  <a:srgbClr val="00B050"/>
                </a:solidFill>
                <a:latin typeface="Arial" charset="0"/>
                <a:ea typeface="標楷體" pitchFamily="65" charset="-120"/>
              </a:rPr>
            </a:br>
            <a:r>
              <a:rPr lang="en-US" altLang="zh-TW" smtClean="0">
                <a:solidFill>
                  <a:srgbClr val="00B050"/>
                </a:solidFill>
                <a:latin typeface="Arial" charset="0"/>
                <a:ea typeface="標楷體" pitchFamily="65" charset="-120"/>
              </a:rPr>
              <a:t>OpenOffice ODT, RTF, Hangul HWP</a:t>
            </a:r>
            <a:endParaRPr lang="zh-TW" altLang="zh-TW" smtClean="0">
              <a:solidFill>
                <a:srgbClr val="00B050"/>
              </a:solidFill>
              <a:latin typeface="Arial" charset="0"/>
              <a:ea typeface="標楷體" pitchFamily="65" charset="-120"/>
            </a:endParaRPr>
          </a:p>
          <a:p>
            <a:pPr marL="514350" indent="-514350"/>
            <a:endParaRPr lang="zh-TW" altLang="en-US" smtClean="0">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a:xfrm>
            <a:off x="838200" y="231775"/>
            <a:ext cx="10515600" cy="1325563"/>
          </a:xfrm>
        </p:spPr>
        <p:txBody>
          <a:bodyPr/>
          <a:lstStyle/>
          <a:p>
            <a:r>
              <a:rPr lang="zh-TW" altLang="en-US" b="1" smtClean="0">
                <a:latin typeface="Arial" charset="0"/>
                <a:ea typeface="標楷體" pitchFamily="65" charset="-120"/>
              </a:rPr>
              <a:t>比對</a:t>
            </a:r>
            <a:r>
              <a:rPr lang="zh-TW" altLang="zh-TW" b="1" smtClean="0">
                <a:latin typeface="Arial" charset="0"/>
                <a:ea typeface="標楷體" pitchFamily="65" charset="-120"/>
              </a:rPr>
              <a:t>文稿</a:t>
            </a:r>
            <a:r>
              <a:rPr lang="zh-TW" altLang="en-US" b="1" smtClean="0">
                <a:latin typeface="Arial" charset="0"/>
                <a:ea typeface="標楷體" pitchFamily="65" charset="-120"/>
              </a:rPr>
              <a:t>原創性</a:t>
            </a:r>
            <a:endParaRPr lang="zh-TW" altLang="en-US" smtClean="0">
              <a:latin typeface="Arial" charset="0"/>
              <a:ea typeface="標楷體" pitchFamily="65" charset="-120"/>
            </a:endParaRPr>
          </a:p>
        </p:txBody>
      </p:sp>
      <p:sp>
        <p:nvSpPr>
          <p:cNvPr id="53250" name="內容版面配置區 2"/>
          <p:cNvSpPr>
            <a:spLocks noGrp="1"/>
          </p:cNvSpPr>
          <p:nvPr>
            <p:ph idx="1"/>
          </p:nvPr>
        </p:nvSpPr>
        <p:spPr>
          <a:xfrm>
            <a:off x="677863" y="1841500"/>
            <a:ext cx="4543425" cy="4351338"/>
          </a:xfrm>
        </p:spPr>
        <p:txBody>
          <a:bodyPr/>
          <a:lstStyle/>
          <a:p>
            <a:r>
              <a:rPr lang="zh-TW" altLang="zh-TW" b="1" smtClean="0">
                <a:latin typeface="Arial" charset="0"/>
                <a:ea typeface="標楷體" pitchFamily="65" charset="-120"/>
              </a:rPr>
              <a:t>步驟</a:t>
            </a:r>
            <a:r>
              <a:rPr lang="en-US" altLang="zh-TW" b="1" smtClean="0">
                <a:latin typeface="Arial" charset="0"/>
                <a:ea typeface="標楷體" pitchFamily="65" charset="-120"/>
              </a:rPr>
              <a:t>4:</a:t>
            </a:r>
            <a:r>
              <a:rPr lang="en-US" altLang="zh-TW" smtClean="0">
                <a:latin typeface="Arial" charset="0"/>
                <a:ea typeface="標楷體" pitchFamily="65" charset="-120"/>
              </a:rPr>
              <a:t> </a:t>
            </a:r>
            <a:r>
              <a:rPr lang="zh-TW" altLang="zh-TW" smtClean="0">
                <a:latin typeface="Arial" charset="0"/>
                <a:ea typeface="標楷體" pitchFamily="65" charset="-120"/>
              </a:rPr>
              <a:t>選取文稿上傳方式後，接著於下方依序輸入文件標題、作者姓名等，夾帶文稿電子檔後，點選『</a:t>
            </a:r>
            <a:r>
              <a:rPr lang="en-US" altLang="zh-TW" i="1" smtClean="0">
                <a:latin typeface="Arial" charset="0"/>
                <a:ea typeface="標楷體" pitchFamily="65" charset="-120"/>
              </a:rPr>
              <a:t>Upload</a:t>
            </a:r>
            <a:r>
              <a:rPr lang="zh-TW" altLang="zh-TW" i="1" smtClean="0">
                <a:latin typeface="Arial" charset="0"/>
                <a:ea typeface="標楷體" pitchFamily="65" charset="-120"/>
              </a:rPr>
              <a:t>』</a:t>
            </a:r>
            <a:endParaRPr lang="zh-TW" altLang="zh-TW" smtClean="0">
              <a:latin typeface="Arial" charset="0"/>
              <a:ea typeface="標楷體" pitchFamily="65" charset="-120"/>
            </a:endParaRPr>
          </a:p>
          <a:p>
            <a:endParaRPr lang="zh-TW" altLang="en-US" smtClean="0">
              <a:latin typeface="Arial" charset="0"/>
              <a:ea typeface="標楷體" pitchFamily="65" charset="-120"/>
            </a:endParaRPr>
          </a:p>
        </p:txBody>
      </p:sp>
      <p:grpSp>
        <p:nvGrpSpPr>
          <p:cNvPr id="53251" name="群組 9"/>
          <p:cNvGrpSpPr>
            <a:grpSpLocks/>
          </p:cNvGrpSpPr>
          <p:nvPr/>
        </p:nvGrpSpPr>
        <p:grpSpPr bwMode="auto">
          <a:xfrm>
            <a:off x="4968875" y="231775"/>
            <a:ext cx="6586538" cy="6181725"/>
            <a:chOff x="0" y="914400"/>
            <a:chExt cx="3371850" cy="4343400"/>
          </a:xfrm>
        </p:grpSpPr>
        <p:pic>
          <p:nvPicPr>
            <p:cNvPr id="53254" name="Picture 1"/>
            <p:cNvPicPr>
              <a:picLocks noChangeAspect="1" noChangeArrowheads="1"/>
            </p:cNvPicPr>
            <p:nvPr/>
          </p:nvPicPr>
          <p:blipFill>
            <a:blip r:embed="rId2"/>
            <a:srcRect/>
            <a:stretch>
              <a:fillRect/>
            </a:stretch>
          </p:blipFill>
          <p:spPr bwMode="auto">
            <a:xfrm>
              <a:off x="0" y="914400"/>
              <a:ext cx="3371850" cy="4343400"/>
            </a:xfrm>
            <a:prstGeom prst="rect">
              <a:avLst/>
            </a:prstGeom>
            <a:noFill/>
            <a:ln w="9525">
              <a:noFill/>
              <a:miter lim="800000"/>
              <a:headEnd/>
              <a:tailEnd/>
            </a:ln>
          </p:spPr>
        </p:pic>
        <p:sp>
          <p:nvSpPr>
            <p:cNvPr id="53255" name="文字方塊 2"/>
            <p:cNvSpPr txBox="1">
              <a:spLocks noChangeArrowheads="1"/>
            </p:cNvSpPr>
            <p:nvPr/>
          </p:nvSpPr>
          <p:spPr bwMode="auto">
            <a:xfrm>
              <a:off x="1098757" y="2332084"/>
              <a:ext cx="2056918" cy="321238"/>
            </a:xfrm>
            <a:prstGeom prst="rect">
              <a:avLst/>
            </a:prstGeom>
            <a:noFill/>
            <a:ln w="9525">
              <a:noFill/>
              <a:miter lim="800000"/>
              <a:headEnd/>
              <a:tailEnd/>
            </a:ln>
          </p:spPr>
          <p:txBody>
            <a:bodyPr>
              <a:spAutoFit/>
            </a:bodyPr>
            <a:lstStyle/>
            <a:p>
              <a:pPr eaLnBrk="0" hangingPunct="0"/>
              <a:r>
                <a:rPr kumimoji="0" lang="zh-TW" altLang="zh-TW" sz="2400">
                  <a:solidFill>
                    <a:srgbClr val="FF0000"/>
                  </a:solidFill>
                  <a:ea typeface="標楷體" pitchFamily="65" charset="-120"/>
                  <a:cs typeface="Times New Roman" pitchFamily="18" charset="0"/>
                </a:rPr>
                <a:t>輸入文件標題</a:t>
              </a:r>
              <a:endParaRPr kumimoji="0" lang="zh-TW" altLang="zh-TW" sz="3600">
                <a:ea typeface="標楷體" pitchFamily="65" charset="-120"/>
                <a:cs typeface="Times New Roman" pitchFamily="18" charset="0"/>
              </a:endParaRPr>
            </a:p>
          </p:txBody>
        </p:sp>
        <p:sp>
          <p:nvSpPr>
            <p:cNvPr id="53256" name="Text Box 3"/>
            <p:cNvSpPr txBox="1">
              <a:spLocks noChangeArrowheads="1"/>
            </p:cNvSpPr>
            <p:nvPr/>
          </p:nvSpPr>
          <p:spPr bwMode="auto">
            <a:xfrm>
              <a:off x="1098757" y="2772670"/>
              <a:ext cx="2056918" cy="321238"/>
            </a:xfrm>
            <a:prstGeom prst="rect">
              <a:avLst/>
            </a:prstGeom>
            <a:noFill/>
            <a:ln w="9525">
              <a:noFill/>
              <a:miter lim="800000"/>
              <a:headEnd/>
              <a:tailEnd/>
            </a:ln>
          </p:spPr>
          <p:txBody>
            <a:bodyPr>
              <a:spAutoFit/>
            </a:bodyPr>
            <a:lstStyle/>
            <a:p>
              <a:pPr eaLnBrk="0" hangingPunct="0"/>
              <a:r>
                <a:rPr kumimoji="0" lang="zh-TW" altLang="zh-TW" sz="2400">
                  <a:solidFill>
                    <a:srgbClr val="FF0000"/>
                  </a:solidFill>
                  <a:ea typeface="標楷體" pitchFamily="65" charset="-120"/>
                  <a:cs typeface="Times New Roman" pitchFamily="18" charset="0"/>
                </a:rPr>
                <a:t>輸入作者名字</a:t>
              </a:r>
              <a:endParaRPr kumimoji="0" lang="zh-TW" altLang="zh-TW" sz="3600">
                <a:ea typeface="標楷體" pitchFamily="65" charset="-120"/>
                <a:cs typeface="Times New Roman" pitchFamily="18" charset="0"/>
              </a:endParaRPr>
            </a:p>
          </p:txBody>
        </p:sp>
        <p:sp>
          <p:nvSpPr>
            <p:cNvPr id="53257" name="Text Box 4"/>
            <p:cNvSpPr txBox="1">
              <a:spLocks noChangeArrowheads="1"/>
            </p:cNvSpPr>
            <p:nvPr/>
          </p:nvSpPr>
          <p:spPr bwMode="auto">
            <a:xfrm>
              <a:off x="1098757" y="3319220"/>
              <a:ext cx="2056918" cy="321238"/>
            </a:xfrm>
            <a:prstGeom prst="rect">
              <a:avLst/>
            </a:prstGeom>
            <a:noFill/>
            <a:ln w="9525">
              <a:noFill/>
              <a:miter lim="800000"/>
              <a:headEnd/>
              <a:tailEnd/>
            </a:ln>
          </p:spPr>
          <p:txBody>
            <a:bodyPr>
              <a:spAutoFit/>
            </a:bodyPr>
            <a:lstStyle/>
            <a:p>
              <a:pPr eaLnBrk="0" hangingPunct="0"/>
              <a:r>
                <a:rPr kumimoji="0" lang="zh-TW" altLang="zh-TW" sz="2400">
                  <a:solidFill>
                    <a:srgbClr val="FF0000"/>
                  </a:solidFill>
                  <a:ea typeface="標楷體" pitchFamily="65" charset="-120"/>
                  <a:cs typeface="Times New Roman" pitchFamily="18" charset="0"/>
                </a:rPr>
                <a:t>輸入作者姓氏</a:t>
              </a:r>
              <a:endParaRPr kumimoji="0" lang="zh-TW" altLang="zh-TW" sz="3600">
                <a:ea typeface="標楷體" pitchFamily="65" charset="-120"/>
                <a:cs typeface="Times New Roman" pitchFamily="18" charset="0"/>
              </a:endParaRPr>
            </a:p>
          </p:txBody>
        </p:sp>
      </p:grpSp>
      <p:sp>
        <p:nvSpPr>
          <p:cNvPr id="53252" name="Rectangle 5"/>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53253" name="Rectangle 6"/>
          <p:cNvSpPr>
            <a:spLocks noChangeArrowheads="1"/>
          </p:cNvSpPr>
          <p:nvPr/>
        </p:nvSpPr>
        <p:spPr bwMode="auto">
          <a:xfrm>
            <a:off x="0" y="501650"/>
            <a:ext cx="184150" cy="366713"/>
          </a:xfrm>
          <a:prstGeom prst="rect">
            <a:avLst/>
          </a:prstGeom>
          <a:noFill/>
          <a:ln w="9525">
            <a:noFill/>
            <a:miter lim="800000"/>
            <a:headEnd/>
            <a:tailEnd/>
          </a:ln>
        </p:spPr>
        <p:txBody>
          <a:bodyPr wrap="none" anchor="ctr">
            <a:spAutoFit/>
          </a:bodyPr>
          <a:lstStyle/>
          <a:p>
            <a:endParaRPr kumimoji="0" lang="zh-TW" altLang="en-US">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a:xfrm>
            <a:off x="1211263" y="0"/>
            <a:ext cx="10515600" cy="1325563"/>
          </a:xfrm>
        </p:spPr>
        <p:txBody>
          <a:bodyPr/>
          <a:lstStyle/>
          <a:p>
            <a:r>
              <a:rPr lang="zh-TW" altLang="en-US" b="1" smtClean="0">
                <a:latin typeface="Arial" charset="0"/>
                <a:ea typeface="標楷體" pitchFamily="65" charset="-120"/>
              </a:rPr>
              <a:t>比對</a:t>
            </a:r>
            <a:r>
              <a:rPr lang="zh-TW" altLang="zh-TW" b="1" smtClean="0">
                <a:latin typeface="Arial" charset="0"/>
                <a:ea typeface="標楷體" pitchFamily="65" charset="-120"/>
              </a:rPr>
              <a:t>文稿</a:t>
            </a:r>
            <a:r>
              <a:rPr lang="zh-TW" altLang="en-US" b="1" smtClean="0">
                <a:latin typeface="Arial" charset="0"/>
                <a:ea typeface="標楷體" pitchFamily="65" charset="-120"/>
              </a:rPr>
              <a:t>原創性</a:t>
            </a:r>
            <a:endParaRPr lang="zh-TW" altLang="en-US" smtClean="0">
              <a:latin typeface="Arial" charset="0"/>
              <a:ea typeface="標楷體" pitchFamily="65" charset="-120"/>
            </a:endParaRPr>
          </a:p>
        </p:txBody>
      </p:sp>
      <p:sp>
        <p:nvSpPr>
          <p:cNvPr id="54274" name="內容版面配置區 2"/>
          <p:cNvSpPr>
            <a:spLocks noGrp="1"/>
          </p:cNvSpPr>
          <p:nvPr>
            <p:ph idx="1"/>
          </p:nvPr>
        </p:nvSpPr>
        <p:spPr/>
        <p:txBody>
          <a:bodyPr/>
          <a:lstStyle/>
          <a:p>
            <a:r>
              <a:rPr lang="zh-TW" altLang="zh-TW" b="1" smtClean="0">
                <a:latin typeface="Arial" charset="0"/>
                <a:ea typeface="標楷體" pitchFamily="65" charset="-120"/>
              </a:rPr>
              <a:t>步驟</a:t>
            </a:r>
            <a:r>
              <a:rPr lang="en-US" altLang="zh-TW" b="1" smtClean="0">
                <a:latin typeface="Arial" charset="0"/>
                <a:ea typeface="標楷體" pitchFamily="65" charset="-120"/>
              </a:rPr>
              <a:t>5 :</a:t>
            </a:r>
            <a:r>
              <a:rPr lang="en-US" altLang="zh-TW" smtClean="0">
                <a:latin typeface="Arial" charset="0"/>
                <a:ea typeface="標楷體" pitchFamily="65" charset="-120"/>
              </a:rPr>
              <a:t> Report </a:t>
            </a:r>
            <a:r>
              <a:rPr lang="zh-TW" altLang="en-US" smtClean="0">
                <a:latin typeface="Arial" charset="0"/>
                <a:ea typeface="標楷體" pitchFamily="65" charset="-120"/>
              </a:rPr>
              <a:t>欄位</a:t>
            </a:r>
            <a:endParaRPr lang="en-US" altLang="zh-TW" smtClean="0">
              <a:latin typeface="Arial" charset="0"/>
              <a:ea typeface="標楷體" pitchFamily="65" charset="-120"/>
            </a:endParaRPr>
          </a:p>
          <a:p>
            <a:pPr lvl="1"/>
            <a:r>
              <a:rPr lang="zh-TW" altLang="en-US" smtClean="0">
                <a:latin typeface="Arial" charset="0"/>
                <a:ea typeface="標楷體" pitchFamily="65" charset="-120"/>
              </a:rPr>
              <a:t>若無數字出現</a:t>
            </a:r>
            <a:r>
              <a:rPr lang="en-US" altLang="zh-TW" smtClean="0">
                <a:latin typeface="Arial" charset="0"/>
                <a:ea typeface="標楷體" pitchFamily="65" charset="-120"/>
              </a:rPr>
              <a:t>,</a:t>
            </a:r>
            <a:r>
              <a:rPr lang="zh-TW" altLang="en-US" smtClean="0">
                <a:latin typeface="Arial" charset="0"/>
                <a:ea typeface="標楷體" pitchFamily="65" charset="-120"/>
              </a:rPr>
              <a:t>表示正在分析中</a:t>
            </a:r>
            <a:r>
              <a:rPr lang="en-US" altLang="zh-TW" smtClean="0">
                <a:latin typeface="Arial" charset="0"/>
                <a:ea typeface="標楷體" pitchFamily="65" charset="-120"/>
              </a:rPr>
              <a:t>;</a:t>
            </a:r>
          </a:p>
          <a:p>
            <a:pPr lvl="1"/>
            <a:r>
              <a:rPr lang="zh-TW" altLang="en-US" smtClean="0">
                <a:latin typeface="Arial" charset="0"/>
                <a:ea typeface="標楷體" pitchFamily="65" charset="-120"/>
              </a:rPr>
              <a:t>若有出現</a:t>
            </a:r>
            <a:r>
              <a:rPr lang="zh-TW" altLang="zh-TW" smtClean="0">
                <a:latin typeface="Arial" charset="0"/>
                <a:ea typeface="標楷體" pitchFamily="65" charset="-120"/>
              </a:rPr>
              <a:t>百分比</a:t>
            </a:r>
            <a:r>
              <a:rPr lang="zh-TW" altLang="en-US" smtClean="0">
                <a:latin typeface="Arial" charset="0"/>
                <a:ea typeface="標楷體" pitchFamily="65" charset="-120"/>
              </a:rPr>
              <a:t>數字</a:t>
            </a:r>
            <a:r>
              <a:rPr lang="zh-TW" altLang="zh-TW" smtClean="0">
                <a:latin typeface="Arial" charset="0"/>
                <a:ea typeface="標楷體" pitchFamily="65" charset="-120"/>
              </a:rPr>
              <a:t>，</a:t>
            </a:r>
            <a:r>
              <a:rPr lang="zh-TW" altLang="en-US" smtClean="0">
                <a:latin typeface="Arial" charset="0"/>
                <a:ea typeface="標楷體" pitchFamily="65" charset="-120"/>
              </a:rPr>
              <a:t>即</a:t>
            </a:r>
            <a:r>
              <a:rPr lang="zh-TW" altLang="zh-TW" smtClean="0">
                <a:latin typeface="Arial" charset="0"/>
                <a:ea typeface="標楷體" pitchFamily="65" charset="-120"/>
              </a:rPr>
              <a:t>表示</a:t>
            </a:r>
            <a:r>
              <a:rPr lang="zh-TW" altLang="en-US" smtClean="0">
                <a:latin typeface="Arial" charset="0"/>
                <a:ea typeface="標楷體" pitchFamily="65" charset="-120"/>
              </a:rPr>
              <a:t>已完成原創性比對</a:t>
            </a:r>
            <a:r>
              <a:rPr lang="zh-TW" altLang="zh-TW" smtClean="0">
                <a:latin typeface="Arial" charset="0"/>
                <a:ea typeface="標楷體" pitchFamily="65" charset="-120"/>
              </a:rPr>
              <a:t>報告</a:t>
            </a:r>
            <a:r>
              <a:rPr lang="en-US" altLang="zh-TW" smtClean="0">
                <a:latin typeface="Arial" charset="0"/>
                <a:ea typeface="標楷體" pitchFamily="65" charset="-120"/>
              </a:rPr>
              <a:t>%</a:t>
            </a:r>
            <a:endParaRPr lang="zh-TW" altLang="en-US" smtClean="0">
              <a:latin typeface="Arial" charset="0"/>
              <a:ea typeface="標楷體" pitchFamily="65" charset="-120"/>
            </a:endParaRPr>
          </a:p>
        </p:txBody>
      </p:sp>
      <p:pic>
        <p:nvPicPr>
          <p:cNvPr id="54275" name="Picture 2"/>
          <p:cNvPicPr>
            <a:picLocks noChangeAspect="1" noChangeArrowheads="1"/>
          </p:cNvPicPr>
          <p:nvPr/>
        </p:nvPicPr>
        <p:blipFill>
          <a:blip r:embed="rId2"/>
          <a:srcRect/>
          <a:stretch>
            <a:fillRect/>
          </a:stretch>
        </p:blipFill>
        <p:spPr bwMode="auto">
          <a:xfrm>
            <a:off x="604838" y="3224213"/>
            <a:ext cx="10748962" cy="2952750"/>
          </a:xfrm>
          <a:prstGeom prst="rect">
            <a:avLst/>
          </a:prstGeom>
          <a:noFill/>
          <a:ln w="9525">
            <a:noFill/>
            <a:miter lim="800000"/>
            <a:headEnd/>
            <a:tailEnd/>
          </a:ln>
        </p:spPr>
      </p:pic>
      <p:sp>
        <p:nvSpPr>
          <p:cNvPr id="4" name="橢圓 3"/>
          <p:cNvSpPr/>
          <p:nvPr/>
        </p:nvSpPr>
        <p:spPr>
          <a:xfrm>
            <a:off x="7280275" y="4192588"/>
            <a:ext cx="1276350" cy="2328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smtClean="0">
                <a:latin typeface="Arial" charset="0"/>
                <a:ea typeface="標楷體" pitchFamily="65" charset="-120"/>
              </a:rPr>
              <a:t>解讀比對報告</a:t>
            </a:r>
            <a:r>
              <a:rPr lang="en-US" altLang="zh-TW" smtClean="0">
                <a:latin typeface="Arial" charset="0"/>
                <a:ea typeface="標楷體" pitchFamily="65" charset="-120"/>
              </a:rPr>
              <a:t>-</a:t>
            </a:r>
            <a:r>
              <a:rPr lang="zh-TW" altLang="zh-TW" smtClean="0">
                <a:solidFill>
                  <a:srgbClr val="2E75B6"/>
                </a:solidFill>
                <a:latin typeface="Arial" charset="0"/>
                <a:ea typeface="標楷體" pitchFamily="65" charset="-120"/>
              </a:rPr>
              <a:t>文件檢視模式</a:t>
            </a:r>
            <a:r>
              <a:rPr lang="en-US" altLang="zh-TW" sz="3200" smtClean="0">
                <a:solidFill>
                  <a:srgbClr val="2E75B6"/>
                </a:solidFill>
                <a:latin typeface="Arial" charset="0"/>
                <a:ea typeface="標楷體" pitchFamily="65" charset="-120"/>
              </a:rPr>
              <a:t>(Document Viewer)</a:t>
            </a:r>
            <a:r>
              <a:rPr lang="en-US" altLang="zh-TW" sz="3200" b="1" i="1" smtClean="0">
                <a:solidFill>
                  <a:srgbClr val="2E75B6"/>
                </a:solidFill>
                <a:latin typeface="Arial" charset="0"/>
                <a:ea typeface="標楷體" pitchFamily="65" charset="-120"/>
              </a:rPr>
              <a:t> </a:t>
            </a:r>
            <a:endParaRPr lang="zh-TW" altLang="en-US" sz="3200" smtClean="0">
              <a:solidFill>
                <a:srgbClr val="2E75B6"/>
              </a:solidFill>
              <a:latin typeface="Arial" charset="0"/>
              <a:ea typeface="標楷體" pitchFamily="65" charset="-120"/>
            </a:endParaRPr>
          </a:p>
        </p:txBody>
      </p:sp>
      <p:sp>
        <p:nvSpPr>
          <p:cNvPr id="55298" name="內容版面配置區 2"/>
          <p:cNvSpPr>
            <a:spLocks noGrp="1"/>
          </p:cNvSpPr>
          <p:nvPr>
            <p:ph idx="1"/>
          </p:nvPr>
        </p:nvSpPr>
        <p:spPr/>
        <p:txBody>
          <a:bodyPr/>
          <a:lstStyle/>
          <a:p>
            <a:endParaRPr lang="zh-TW" altLang="en-US" smtClean="0">
              <a:latin typeface="Arial" charset="0"/>
              <a:ea typeface="標楷體" pitchFamily="65" charset="-120"/>
            </a:endParaRPr>
          </a:p>
        </p:txBody>
      </p:sp>
      <p:pic>
        <p:nvPicPr>
          <p:cNvPr id="55299" name="Picture 1"/>
          <p:cNvPicPr>
            <a:picLocks noChangeAspect="1" noChangeArrowheads="1"/>
          </p:cNvPicPr>
          <p:nvPr/>
        </p:nvPicPr>
        <p:blipFill>
          <a:blip r:embed="rId2"/>
          <a:srcRect/>
          <a:stretch>
            <a:fillRect/>
          </a:stretch>
        </p:blipFill>
        <p:spPr bwMode="auto">
          <a:xfrm>
            <a:off x="838200" y="1706563"/>
            <a:ext cx="11134725" cy="4872037"/>
          </a:xfrm>
          <a:prstGeom prst="rect">
            <a:avLst/>
          </a:prstGeom>
          <a:noFill/>
          <a:ln w="9525">
            <a:noFill/>
            <a:miter lim="800000"/>
            <a:headEnd/>
            <a:tailEnd/>
          </a:ln>
        </p:spPr>
      </p:pic>
      <p:sp>
        <p:nvSpPr>
          <p:cNvPr id="4" name="Oval 2"/>
          <p:cNvSpPr>
            <a:spLocks noChangeArrowheads="1"/>
          </p:cNvSpPr>
          <p:nvPr/>
        </p:nvSpPr>
        <p:spPr bwMode="auto">
          <a:xfrm>
            <a:off x="11039475" y="1776413"/>
            <a:ext cx="777875" cy="574675"/>
          </a:xfrm>
          <a:prstGeom prst="ellipse">
            <a:avLst/>
          </a:prstGeom>
          <a:noFill/>
          <a:ln w="38100">
            <a:solidFill>
              <a:srgbClr val="FF0000"/>
            </a:solidFill>
            <a:round/>
            <a:headEnd/>
            <a:tailEnd/>
          </a:ln>
          <a:effectLst>
            <a:outerShdw dist="28398" dir="3806097" algn="ctr" rotWithShape="0">
              <a:srgbClr val="823B0B">
                <a:alpha val="50000"/>
              </a:srgbClr>
            </a:outerShdw>
          </a:effectLst>
          <a:extLst/>
        </p:spPr>
        <p:txBody>
          <a:bodyPr/>
          <a:lstStyle/>
          <a:p>
            <a:endParaRPr kumimoji="0" lang="zh-TW" altLang="en-US">
              <a:ea typeface="標楷體" pitchFamily="65" charset="-120"/>
            </a:endParaRPr>
          </a:p>
        </p:txBody>
      </p:sp>
      <p:sp>
        <p:nvSpPr>
          <p:cNvPr id="5" name="AutoShape 3"/>
          <p:cNvSpPr>
            <a:spLocks noChangeArrowheads="1"/>
          </p:cNvSpPr>
          <p:nvPr/>
        </p:nvSpPr>
        <p:spPr bwMode="auto">
          <a:xfrm>
            <a:off x="8216900" y="2836863"/>
            <a:ext cx="3756025" cy="2940050"/>
          </a:xfrm>
          <a:prstGeom prst="roundRect">
            <a:avLst>
              <a:gd name="adj" fmla="val 16667"/>
            </a:avLst>
          </a:prstGeom>
          <a:noFill/>
          <a:ln w="38100">
            <a:solidFill>
              <a:srgbClr val="FF0000"/>
            </a:solidFill>
            <a:round/>
            <a:headEnd/>
            <a:tailEnd/>
          </a:ln>
          <a:effectLst>
            <a:outerShdw dist="28398" dir="3806097" algn="ctr" rotWithShape="0">
              <a:srgbClr val="823B0B">
                <a:alpha val="50000"/>
              </a:srgbClr>
            </a:outerShdw>
          </a:effectLst>
          <a:extLst/>
        </p:spPr>
        <p:txBody>
          <a:bodyPr/>
          <a:lstStyle/>
          <a:p>
            <a:endParaRPr kumimoji="0" lang="zh-TW" altLang="en-US">
              <a:ea typeface="標楷體" pitchFamily="65" charset="-120"/>
            </a:endParaRPr>
          </a:p>
        </p:txBody>
      </p:sp>
      <p:sp>
        <p:nvSpPr>
          <p:cNvPr id="6" name="Oval 4"/>
          <p:cNvSpPr>
            <a:spLocks noChangeArrowheads="1"/>
          </p:cNvSpPr>
          <p:nvPr/>
        </p:nvSpPr>
        <p:spPr bwMode="auto">
          <a:xfrm>
            <a:off x="8216900" y="6176963"/>
            <a:ext cx="396875" cy="450850"/>
          </a:xfrm>
          <a:prstGeom prst="ellipse">
            <a:avLst/>
          </a:prstGeom>
          <a:noFill/>
          <a:ln w="38100">
            <a:solidFill>
              <a:srgbClr val="FF0000"/>
            </a:solidFill>
            <a:round/>
            <a:headEnd/>
            <a:tailEnd/>
          </a:ln>
          <a:effectLst>
            <a:outerShdw dist="28398" dir="3806097" algn="ctr" rotWithShape="0">
              <a:srgbClr val="823B0B">
                <a:alpha val="50000"/>
              </a:srgbClr>
            </a:outerShdw>
          </a:effectLst>
          <a:extLst/>
        </p:spPr>
        <p:txBody>
          <a:bodyPr/>
          <a:lstStyle/>
          <a:p>
            <a:endParaRPr kumimoji="0" lang="zh-TW" altLang="en-US">
              <a:ea typeface="標楷體" pitchFamily="65" charset="-120"/>
            </a:endParaRPr>
          </a:p>
        </p:txBody>
      </p:sp>
      <p:sp>
        <p:nvSpPr>
          <p:cNvPr id="8" name="Oval 6"/>
          <p:cNvSpPr>
            <a:spLocks noChangeArrowheads="1"/>
          </p:cNvSpPr>
          <p:nvPr/>
        </p:nvSpPr>
        <p:spPr bwMode="auto">
          <a:xfrm>
            <a:off x="8647113" y="6180138"/>
            <a:ext cx="396875" cy="449262"/>
          </a:xfrm>
          <a:prstGeom prst="ellipse">
            <a:avLst/>
          </a:prstGeom>
          <a:noFill/>
          <a:ln w="38100">
            <a:solidFill>
              <a:srgbClr val="FF0000"/>
            </a:solidFill>
            <a:round/>
            <a:headEnd/>
            <a:tailEnd/>
          </a:ln>
          <a:effectLst>
            <a:outerShdw dist="28398" dir="3806097" algn="ctr" rotWithShape="0">
              <a:srgbClr val="823B0B">
                <a:alpha val="50000"/>
              </a:srgbClr>
            </a:outerShdw>
          </a:effectLst>
          <a:extLst/>
        </p:spPr>
        <p:txBody>
          <a:bodyPr/>
          <a:lstStyle/>
          <a:p>
            <a:endParaRPr kumimoji="0" lang="zh-TW" altLang="en-US">
              <a:ea typeface="標楷體" pitchFamily="65" charset="-120"/>
            </a:endParaRPr>
          </a:p>
        </p:txBody>
      </p:sp>
      <p:sp>
        <p:nvSpPr>
          <p:cNvPr id="55304" name="文字方塊 2"/>
          <p:cNvSpPr txBox="1">
            <a:spLocks noChangeArrowheads="1"/>
          </p:cNvSpPr>
          <p:nvPr/>
        </p:nvSpPr>
        <p:spPr bwMode="auto">
          <a:xfrm>
            <a:off x="2528888" y="2586038"/>
            <a:ext cx="2590800" cy="519112"/>
          </a:xfrm>
          <a:prstGeom prst="rect">
            <a:avLst/>
          </a:prstGeom>
          <a:noFill/>
          <a:ln w="9525">
            <a:noFill/>
            <a:miter lim="800000"/>
            <a:headEnd/>
            <a:tailEnd/>
          </a:ln>
        </p:spPr>
        <p:txBody>
          <a:bodyPr>
            <a:spAutoFit/>
          </a:bodyPr>
          <a:lstStyle/>
          <a:p>
            <a:pPr algn="ctr" eaLnBrk="0" hangingPunct="0"/>
            <a:r>
              <a:rPr kumimoji="0" lang="zh-TW" altLang="zh-TW" sz="2800" b="1">
                <a:solidFill>
                  <a:srgbClr val="800000"/>
                </a:solidFill>
                <a:ea typeface="標楷體" pitchFamily="65" charset="-120"/>
                <a:cs typeface="F6"/>
              </a:rPr>
              <a:t>上傳文稿原文</a:t>
            </a:r>
            <a:endParaRPr kumimoji="0" lang="zh-TW" altLang="zh-TW" sz="3200">
              <a:ea typeface="標楷體" pitchFamily="65" charset="-120"/>
              <a:cs typeface="F6"/>
            </a:endParaRPr>
          </a:p>
        </p:txBody>
      </p:sp>
      <p:sp>
        <p:nvSpPr>
          <p:cNvPr id="55305" name="Text Box 8"/>
          <p:cNvSpPr txBox="1">
            <a:spLocks noChangeArrowheads="1"/>
          </p:cNvSpPr>
          <p:nvPr/>
        </p:nvSpPr>
        <p:spPr bwMode="auto">
          <a:xfrm>
            <a:off x="9109075" y="3195638"/>
            <a:ext cx="2592388" cy="457200"/>
          </a:xfrm>
          <a:prstGeom prst="rect">
            <a:avLst/>
          </a:prstGeom>
          <a:noFill/>
          <a:ln w="9525">
            <a:noFill/>
            <a:miter lim="800000"/>
            <a:headEnd/>
            <a:tailEnd/>
          </a:ln>
        </p:spPr>
        <p:txBody>
          <a:bodyPr>
            <a:spAutoFit/>
          </a:bodyPr>
          <a:lstStyle/>
          <a:p>
            <a:pPr algn="ctr" eaLnBrk="0" hangingPunct="0"/>
            <a:r>
              <a:rPr kumimoji="0" lang="zh-TW" altLang="zh-TW" sz="2400" b="1">
                <a:solidFill>
                  <a:srgbClr val="800000"/>
                </a:solidFill>
                <a:ea typeface="標楷體" pitchFamily="65" charset="-120"/>
                <a:cs typeface="F6"/>
              </a:rPr>
              <a:t>相似來源清單</a:t>
            </a:r>
            <a:endParaRPr kumimoji="0" lang="zh-TW" altLang="zh-TW" sz="2800">
              <a:ea typeface="標楷體" pitchFamily="65" charset="-120"/>
              <a:cs typeface="F6"/>
            </a:endParaRPr>
          </a:p>
        </p:txBody>
      </p:sp>
      <p:sp>
        <p:nvSpPr>
          <p:cNvPr id="55306" name="Text Box 14"/>
          <p:cNvSpPr txBox="1">
            <a:spLocks noChangeArrowheads="1"/>
          </p:cNvSpPr>
          <p:nvPr/>
        </p:nvSpPr>
        <p:spPr bwMode="auto">
          <a:xfrm>
            <a:off x="1495425" y="4175125"/>
            <a:ext cx="806450" cy="666750"/>
          </a:xfrm>
          <a:prstGeom prst="rect">
            <a:avLst/>
          </a:prstGeom>
          <a:noFill/>
          <a:ln w="9525">
            <a:noFill/>
            <a:miter lim="800000"/>
            <a:headEnd/>
            <a:tailEnd/>
          </a:ln>
        </p:spPr>
        <p:txBody>
          <a:bodyPr/>
          <a:lstStyle/>
          <a:p>
            <a:pPr algn="ctr" eaLnBrk="0" hangingPunct="0"/>
            <a:r>
              <a:rPr kumimoji="0" lang="en-US" altLang="zh-TW" b="1">
                <a:solidFill>
                  <a:srgbClr val="800000"/>
                </a:solidFill>
                <a:ea typeface="標楷體" pitchFamily="65" charset="-120"/>
                <a:cs typeface="F6"/>
                <a:sym typeface="Wingdings 2" pitchFamily="18" charset="2"/>
              </a:rPr>
              <a:t></a:t>
            </a:r>
          </a:p>
        </p:txBody>
      </p:sp>
      <p:sp>
        <p:nvSpPr>
          <p:cNvPr id="55307" name="Rectangle 15"/>
          <p:cNvSpPr>
            <a:spLocks noChangeArrowheads="1"/>
          </p:cNvSpPr>
          <p:nvPr/>
        </p:nvSpPr>
        <p:spPr bwMode="auto">
          <a:xfrm>
            <a:off x="838200" y="828675"/>
            <a:ext cx="19119850" cy="766763"/>
          </a:xfrm>
          <a:prstGeom prst="rect">
            <a:avLst/>
          </a:prstGeom>
          <a:noFill/>
          <a:ln w="9525">
            <a:noFill/>
            <a:miter lim="800000"/>
            <a:headEnd/>
            <a:tailEnd/>
          </a:ln>
        </p:spPr>
        <p:txBody>
          <a:bodyPr anchor="ctr">
            <a:spAutoFit/>
          </a:bodyPr>
          <a:lstStyle/>
          <a:p>
            <a:endParaRPr kumimoji="0" lang="zh-TW" altLang="en-US">
              <a:latin typeface="Calibri" pitchFamily="34" charset="0"/>
            </a:endParaRPr>
          </a:p>
        </p:txBody>
      </p:sp>
      <p:sp>
        <p:nvSpPr>
          <p:cNvPr id="55308" name="Rectangle 16"/>
          <p:cNvSpPr>
            <a:spLocks noChangeArrowheads="1"/>
          </p:cNvSpPr>
          <p:nvPr/>
        </p:nvSpPr>
        <p:spPr bwMode="auto">
          <a:xfrm>
            <a:off x="838200" y="1285875"/>
            <a:ext cx="19119850" cy="766763"/>
          </a:xfrm>
          <a:prstGeom prst="rect">
            <a:avLst/>
          </a:prstGeom>
          <a:noFill/>
          <a:ln w="9525">
            <a:noFill/>
            <a:miter lim="800000"/>
            <a:headEnd/>
            <a:tailEnd/>
          </a:ln>
        </p:spPr>
        <p:txBody>
          <a:bodyPr anchor="ctr">
            <a:spAutoFit/>
          </a:bodyPr>
          <a:lstStyle/>
          <a:p>
            <a:endParaRPr kumimoji="0" lang="zh-TW" altLang="en-US">
              <a:latin typeface="Calibri" pitchFamily="34" charset="0"/>
            </a:endParaRPr>
          </a:p>
        </p:txBody>
      </p:sp>
      <p:sp>
        <p:nvSpPr>
          <p:cNvPr id="19" name="文字方塊 18"/>
          <p:cNvSpPr txBox="1">
            <a:spLocks noChangeArrowheads="1"/>
          </p:cNvSpPr>
          <p:nvPr/>
        </p:nvSpPr>
        <p:spPr bwMode="auto">
          <a:xfrm>
            <a:off x="9993313" y="1338263"/>
            <a:ext cx="1962150" cy="396875"/>
          </a:xfrm>
          <a:prstGeom prst="rect">
            <a:avLst/>
          </a:prstGeom>
          <a:noFill/>
          <a:ln w="9525">
            <a:noFill/>
            <a:miter lim="800000"/>
            <a:headEnd/>
            <a:tailEnd/>
          </a:ln>
        </p:spPr>
        <p:txBody>
          <a:bodyPr wrap="none">
            <a:spAutoFit/>
          </a:bodyPr>
          <a:lstStyle/>
          <a:p>
            <a:r>
              <a:rPr kumimoji="0" lang="zh-TW" altLang="zh-TW" sz="2000" b="1">
                <a:solidFill>
                  <a:srgbClr val="FF0000"/>
                </a:solidFill>
                <a:ea typeface="標楷體" pitchFamily="65" charset="-120"/>
              </a:rPr>
              <a:t>原創性比對結果</a:t>
            </a:r>
            <a:endParaRPr kumimoji="0" lang="zh-TW" altLang="en-US" sz="2000" b="1">
              <a:solidFill>
                <a:srgbClr val="FF0000"/>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p:txBody>
          <a:bodyPr/>
          <a:lstStyle/>
          <a:p>
            <a:r>
              <a:rPr lang="zh-TW" altLang="en-US" b="1" smtClean="0">
                <a:latin typeface="Arial" charset="0"/>
                <a:ea typeface="標楷體" pitchFamily="65" charset="-120"/>
              </a:rPr>
              <a:t>比對來源狀況分析</a:t>
            </a:r>
          </a:p>
        </p:txBody>
      </p:sp>
      <p:pic>
        <p:nvPicPr>
          <p:cNvPr id="56322" name="內容版面配置區 4"/>
          <p:cNvPicPr>
            <a:picLocks noGrp="1" noChangeAspect="1"/>
          </p:cNvPicPr>
          <p:nvPr>
            <p:ph idx="1"/>
          </p:nvPr>
        </p:nvPicPr>
        <p:blipFill>
          <a:blip r:embed="rId2"/>
          <a:srcRect/>
          <a:stretch>
            <a:fillRect/>
          </a:stretch>
        </p:blipFill>
        <p:spPr>
          <a:xfrm>
            <a:off x="588963" y="3730625"/>
            <a:ext cx="1006475" cy="984250"/>
          </a:xfrm>
        </p:spPr>
      </p:pic>
      <p:pic>
        <p:nvPicPr>
          <p:cNvPr id="56323" name="圖片 3"/>
          <p:cNvPicPr>
            <a:picLocks noChangeAspect="1"/>
          </p:cNvPicPr>
          <p:nvPr/>
        </p:nvPicPr>
        <p:blipFill>
          <a:blip r:embed="rId3"/>
          <a:srcRect/>
          <a:stretch>
            <a:fillRect/>
          </a:stretch>
        </p:blipFill>
        <p:spPr bwMode="auto">
          <a:xfrm>
            <a:off x="838200" y="1839913"/>
            <a:ext cx="7286625" cy="1714500"/>
          </a:xfrm>
          <a:prstGeom prst="rect">
            <a:avLst/>
          </a:prstGeom>
          <a:noFill/>
          <a:ln w="9525">
            <a:noFill/>
            <a:miter lim="800000"/>
            <a:headEnd/>
            <a:tailEnd/>
          </a:ln>
        </p:spPr>
      </p:pic>
      <p:pic>
        <p:nvPicPr>
          <p:cNvPr id="56324" name="圖片 5"/>
          <p:cNvPicPr>
            <a:picLocks noChangeAspect="1"/>
          </p:cNvPicPr>
          <p:nvPr/>
        </p:nvPicPr>
        <p:blipFill>
          <a:blip r:embed="rId4"/>
          <a:srcRect/>
          <a:stretch>
            <a:fillRect/>
          </a:stretch>
        </p:blipFill>
        <p:spPr bwMode="auto">
          <a:xfrm>
            <a:off x="4546600" y="3730625"/>
            <a:ext cx="1008063" cy="1055688"/>
          </a:xfrm>
          <a:prstGeom prst="rect">
            <a:avLst/>
          </a:prstGeom>
          <a:noFill/>
          <a:ln w="9525">
            <a:noFill/>
            <a:miter lim="800000"/>
            <a:headEnd/>
            <a:tailEnd/>
          </a:ln>
        </p:spPr>
      </p:pic>
      <p:sp>
        <p:nvSpPr>
          <p:cNvPr id="56325" name="文字方塊 6"/>
          <p:cNvSpPr txBox="1">
            <a:spLocks noChangeArrowheads="1"/>
          </p:cNvSpPr>
          <p:nvPr/>
        </p:nvSpPr>
        <p:spPr bwMode="auto">
          <a:xfrm>
            <a:off x="1577975" y="4230688"/>
            <a:ext cx="2938463" cy="1800225"/>
          </a:xfrm>
          <a:prstGeom prst="rect">
            <a:avLst/>
          </a:prstGeom>
          <a:noFill/>
          <a:ln w="9525">
            <a:noFill/>
            <a:miter lim="800000"/>
            <a:headEnd/>
            <a:tailEnd/>
          </a:ln>
        </p:spPr>
        <p:txBody>
          <a:bodyPr>
            <a:spAutoFit/>
          </a:bodyPr>
          <a:lstStyle/>
          <a:p>
            <a:r>
              <a:rPr kumimoji="0" lang="en-US" altLang="zh-TW" sz="2800" b="1">
                <a:ea typeface="標楷體" pitchFamily="65" charset="-120"/>
              </a:rPr>
              <a:t>Match Overview</a:t>
            </a:r>
          </a:p>
          <a:p>
            <a:r>
              <a:rPr kumimoji="0" lang="en-US" altLang="zh-TW" sz="2800">
                <a:ea typeface="標楷體" pitchFamily="65" charset="-120"/>
                <a:sym typeface="Wingdings" pitchFamily="2" charset="2"/>
              </a:rPr>
              <a:t>(</a:t>
            </a:r>
            <a:r>
              <a:rPr kumimoji="0" lang="zh-TW" altLang="en-US" sz="2800">
                <a:ea typeface="標楷體" pitchFamily="65" charset="-120"/>
                <a:sym typeface="Wingdings" pitchFamily="2" charset="2"/>
              </a:rPr>
              <a:t>預設值</a:t>
            </a:r>
            <a:r>
              <a:rPr kumimoji="0" lang="en-US" altLang="zh-TW" sz="2800">
                <a:ea typeface="標楷體" pitchFamily="65" charset="-120"/>
                <a:sym typeface="Wingdings" pitchFamily="2" charset="2"/>
              </a:rPr>
              <a:t>):</a:t>
            </a:r>
            <a:endParaRPr kumimoji="0" lang="en-US" altLang="zh-TW" sz="2800">
              <a:ea typeface="標楷體" pitchFamily="65" charset="-120"/>
            </a:endParaRPr>
          </a:p>
          <a:p>
            <a:r>
              <a:rPr kumimoji="0" lang="zh-TW" altLang="en-US" sz="2800">
                <a:ea typeface="標楷體" pitchFamily="65" charset="-120"/>
              </a:rPr>
              <a:t>整理排序出重複性最高的來源</a:t>
            </a:r>
            <a:r>
              <a:rPr kumimoji="0" lang="en-US" altLang="zh-TW" sz="2800">
                <a:ea typeface="標楷體" pitchFamily="65" charset="-120"/>
              </a:rPr>
              <a:t> </a:t>
            </a:r>
            <a:endParaRPr kumimoji="0" lang="zh-TW" altLang="en-US" sz="2800">
              <a:ea typeface="標楷體" pitchFamily="65" charset="-120"/>
            </a:endParaRPr>
          </a:p>
        </p:txBody>
      </p:sp>
      <p:sp>
        <p:nvSpPr>
          <p:cNvPr id="56326" name="文字方塊 7"/>
          <p:cNvSpPr txBox="1">
            <a:spLocks noChangeArrowheads="1"/>
          </p:cNvSpPr>
          <p:nvPr/>
        </p:nvSpPr>
        <p:spPr bwMode="auto">
          <a:xfrm>
            <a:off x="5619750" y="4230688"/>
            <a:ext cx="2884488" cy="1800225"/>
          </a:xfrm>
          <a:prstGeom prst="rect">
            <a:avLst/>
          </a:prstGeom>
          <a:noFill/>
          <a:ln w="9525">
            <a:noFill/>
            <a:miter lim="800000"/>
            <a:headEnd/>
            <a:tailEnd/>
          </a:ln>
        </p:spPr>
        <p:txBody>
          <a:bodyPr>
            <a:spAutoFit/>
          </a:bodyPr>
          <a:lstStyle/>
          <a:p>
            <a:r>
              <a:rPr kumimoji="0" lang="en-US" altLang="zh-TW" sz="2800" b="1">
                <a:ea typeface="標楷體" pitchFamily="65" charset="-120"/>
              </a:rPr>
              <a:t>All Sources:</a:t>
            </a:r>
            <a:br>
              <a:rPr kumimoji="0" lang="en-US" altLang="zh-TW" sz="2800" b="1">
                <a:ea typeface="標楷體" pitchFamily="65" charset="-120"/>
              </a:rPr>
            </a:br>
            <a:r>
              <a:rPr kumimoji="0" lang="zh-TW" altLang="en-US" sz="2800">
                <a:ea typeface="標楷體" pitchFamily="65" charset="-120"/>
              </a:rPr>
              <a:t>某一段落內容可能同時有好幾個不同出處來源</a:t>
            </a:r>
            <a:r>
              <a:rPr kumimoji="0" lang="en-US" altLang="zh-TW" sz="2800">
                <a:ea typeface="標楷體" pitchFamily="65" charset="-120"/>
              </a:rPr>
              <a:t> </a:t>
            </a:r>
            <a:endParaRPr kumimoji="0" lang="zh-TW" altLang="en-US" sz="2800">
              <a:ea typeface="標楷體" pitchFamily="65" charset="-120"/>
            </a:endParaRPr>
          </a:p>
        </p:txBody>
      </p:sp>
      <p:pic>
        <p:nvPicPr>
          <p:cNvPr id="9" name="圖片 8"/>
          <p:cNvPicPr>
            <a:picLocks noChangeAspect="1"/>
          </p:cNvPicPr>
          <p:nvPr/>
        </p:nvPicPr>
        <p:blipFill>
          <a:blip r:embed="rId5"/>
          <a:srcRect/>
          <a:stretch>
            <a:fillRect/>
          </a:stretch>
        </p:blipFill>
        <p:spPr bwMode="auto">
          <a:xfrm>
            <a:off x="6302375" y="1468438"/>
            <a:ext cx="5792788" cy="4535487"/>
          </a:xfrm>
          <a:prstGeom prst="rect">
            <a:avLst/>
          </a:prstGeom>
          <a:noFill/>
          <a:ln w="9525">
            <a:noFill/>
            <a:miter lim="800000"/>
            <a:headEnd/>
            <a:tailEnd/>
          </a:ln>
        </p:spPr>
      </p:pic>
      <p:sp>
        <p:nvSpPr>
          <p:cNvPr id="10" name="矩形 9"/>
          <p:cNvSpPr/>
          <p:nvPr/>
        </p:nvSpPr>
        <p:spPr>
          <a:xfrm>
            <a:off x="6780213" y="3278188"/>
            <a:ext cx="4989512" cy="25733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1" name="橢圓 10"/>
          <p:cNvSpPr/>
          <p:nvPr/>
        </p:nvSpPr>
        <p:spPr>
          <a:xfrm>
            <a:off x="6302375" y="1425575"/>
            <a:ext cx="673100" cy="598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56330" name="文字方塊 11"/>
          <p:cNvSpPr txBox="1">
            <a:spLocks noChangeArrowheads="1"/>
          </p:cNvSpPr>
          <p:nvPr/>
        </p:nvSpPr>
        <p:spPr bwMode="auto">
          <a:xfrm>
            <a:off x="6810375" y="933450"/>
            <a:ext cx="4503738" cy="457200"/>
          </a:xfrm>
          <a:prstGeom prst="rect">
            <a:avLst/>
          </a:prstGeom>
          <a:noFill/>
          <a:ln w="9525">
            <a:noFill/>
            <a:miter lim="800000"/>
            <a:headEnd/>
            <a:tailEnd/>
          </a:ln>
        </p:spPr>
        <p:txBody>
          <a:bodyPr wrap="none">
            <a:spAutoFit/>
          </a:bodyPr>
          <a:lstStyle/>
          <a:p>
            <a:r>
              <a:rPr kumimoji="0" lang="zh-TW" altLang="en-US" sz="2400">
                <a:solidFill>
                  <a:srgbClr val="FF0000"/>
                </a:solidFill>
                <a:ea typeface="標楷體" pitchFamily="65" charset="-120"/>
              </a:rPr>
              <a:t>可返回原本</a:t>
            </a:r>
            <a:r>
              <a:rPr kumimoji="0" lang="en-US" altLang="zh-TW" sz="2400">
                <a:solidFill>
                  <a:srgbClr val="FF0000"/>
                </a:solidFill>
                <a:ea typeface="標楷體" pitchFamily="65" charset="-120"/>
              </a:rPr>
              <a:t>Match Overview</a:t>
            </a:r>
            <a:r>
              <a:rPr kumimoji="0" lang="zh-TW" altLang="en-US" sz="2400">
                <a:solidFill>
                  <a:srgbClr val="FF0000"/>
                </a:solidFill>
                <a:ea typeface="標楷體" pitchFamily="65" charset="-120"/>
              </a:rPr>
              <a:t>狀況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63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圖片 17"/>
          <p:cNvPicPr>
            <a:picLocks noChangeAspect="1"/>
          </p:cNvPicPr>
          <p:nvPr/>
        </p:nvPicPr>
        <p:blipFill>
          <a:blip r:embed="rId2"/>
          <a:srcRect/>
          <a:stretch>
            <a:fillRect/>
          </a:stretch>
        </p:blipFill>
        <p:spPr bwMode="auto">
          <a:xfrm>
            <a:off x="0" y="966788"/>
            <a:ext cx="12192000" cy="5692775"/>
          </a:xfrm>
          <a:prstGeom prst="rect">
            <a:avLst/>
          </a:prstGeom>
          <a:noFill/>
          <a:ln w="9525">
            <a:noFill/>
            <a:miter lim="800000"/>
            <a:headEnd/>
            <a:tailEnd/>
          </a:ln>
        </p:spPr>
      </p:pic>
      <p:sp>
        <p:nvSpPr>
          <p:cNvPr id="57346" name="標題 1"/>
          <p:cNvSpPr>
            <a:spLocks noGrp="1"/>
          </p:cNvSpPr>
          <p:nvPr>
            <p:ph type="title"/>
          </p:nvPr>
        </p:nvSpPr>
        <p:spPr>
          <a:xfrm>
            <a:off x="1846263" y="365125"/>
            <a:ext cx="9507537" cy="463550"/>
          </a:xfrm>
        </p:spPr>
        <p:txBody>
          <a:bodyPr/>
          <a:lstStyle/>
          <a:p>
            <a:r>
              <a:rPr lang="zh-TW" altLang="en-US" b="1" smtClean="0">
                <a:latin typeface="Arial" charset="0"/>
                <a:ea typeface="標楷體" pitchFamily="65" charset="-120"/>
              </a:rPr>
              <a:t>瀏覽比對來源</a:t>
            </a:r>
          </a:p>
        </p:txBody>
      </p:sp>
      <p:pic>
        <p:nvPicPr>
          <p:cNvPr id="4" name="內容版面配置區 3"/>
          <p:cNvPicPr>
            <a:picLocks noGrp="1" noChangeAspect="1"/>
          </p:cNvPicPr>
          <p:nvPr>
            <p:ph idx="1"/>
          </p:nvPr>
        </p:nvPicPr>
        <p:blipFill>
          <a:blip r:embed="rId3"/>
          <a:srcRect/>
          <a:stretch>
            <a:fillRect/>
          </a:stretch>
        </p:blipFill>
        <p:spPr>
          <a:xfrm>
            <a:off x="1846263" y="1711325"/>
            <a:ext cx="4489450" cy="1708150"/>
          </a:xfrm>
        </p:spPr>
      </p:pic>
      <p:sp>
        <p:nvSpPr>
          <p:cNvPr id="6" name="橢圓 5"/>
          <p:cNvSpPr/>
          <p:nvPr/>
        </p:nvSpPr>
        <p:spPr>
          <a:xfrm>
            <a:off x="3116263" y="1854200"/>
            <a:ext cx="2886075" cy="9286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pic>
        <p:nvPicPr>
          <p:cNvPr id="3" name="圖片 2"/>
          <p:cNvPicPr>
            <a:picLocks noChangeAspect="1"/>
          </p:cNvPicPr>
          <p:nvPr/>
        </p:nvPicPr>
        <p:blipFill>
          <a:blip r:embed="rId4"/>
          <a:srcRect/>
          <a:stretch>
            <a:fillRect/>
          </a:stretch>
        </p:blipFill>
        <p:spPr bwMode="auto">
          <a:xfrm>
            <a:off x="-34925" y="1065213"/>
            <a:ext cx="12226925" cy="6288087"/>
          </a:xfrm>
          <a:prstGeom prst="rect">
            <a:avLst/>
          </a:prstGeom>
          <a:noFill/>
          <a:ln w="9525">
            <a:noFill/>
            <a:miter lim="800000"/>
            <a:headEnd/>
            <a:tailEnd/>
          </a:ln>
        </p:spPr>
      </p:pic>
      <p:sp>
        <p:nvSpPr>
          <p:cNvPr id="7" name="矩形 6"/>
          <p:cNvSpPr/>
          <p:nvPr/>
        </p:nvSpPr>
        <p:spPr>
          <a:xfrm>
            <a:off x="6610350" y="2419350"/>
            <a:ext cx="3724275" cy="492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8" name="文字方塊 7"/>
          <p:cNvSpPr txBox="1">
            <a:spLocks noChangeArrowheads="1"/>
          </p:cNvSpPr>
          <p:nvPr/>
        </p:nvSpPr>
        <p:spPr bwMode="auto">
          <a:xfrm>
            <a:off x="5557838" y="1958975"/>
            <a:ext cx="4094162" cy="457200"/>
          </a:xfrm>
          <a:prstGeom prst="rect">
            <a:avLst/>
          </a:prstGeom>
          <a:solidFill>
            <a:srgbClr val="FFFF66"/>
          </a:solidFill>
          <a:ln w="9525">
            <a:noFill/>
            <a:miter lim="800000"/>
            <a:headEnd/>
            <a:tailEnd/>
          </a:ln>
        </p:spPr>
        <p:txBody>
          <a:bodyPr>
            <a:spAutoFit/>
          </a:bodyPr>
          <a:lstStyle/>
          <a:p>
            <a:r>
              <a:rPr kumimoji="0" lang="zh-TW" altLang="en-US" sz="2400" b="1">
                <a:ea typeface="標楷體" pitchFamily="65" charset="-120"/>
              </a:rPr>
              <a:t>點選網址可以看到原始文章</a:t>
            </a:r>
          </a:p>
        </p:txBody>
      </p:sp>
      <p:sp>
        <p:nvSpPr>
          <p:cNvPr id="57352" name="文字方塊 8"/>
          <p:cNvSpPr txBox="1">
            <a:spLocks noChangeArrowheads="1"/>
          </p:cNvSpPr>
          <p:nvPr/>
        </p:nvSpPr>
        <p:spPr bwMode="auto">
          <a:xfrm>
            <a:off x="8112125" y="7445375"/>
            <a:ext cx="46038" cy="369888"/>
          </a:xfrm>
          <a:prstGeom prst="rect">
            <a:avLst/>
          </a:prstGeom>
          <a:noFill/>
          <a:ln w="9525">
            <a:noFill/>
            <a:miter lim="800000"/>
            <a:headEnd/>
            <a:tailEnd/>
          </a:ln>
        </p:spPr>
        <p:txBody>
          <a:bodyPr>
            <a:spAutoFit/>
          </a:bodyPr>
          <a:lstStyle/>
          <a:p>
            <a:endParaRPr kumimoji="0" lang="zh-TW" altLang="en-US">
              <a:latin typeface="Calibri" pitchFamily="34" charset="0"/>
            </a:endParaRPr>
          </a:p>
        </p:txBody>
      </p:sp>
      <p:sp>
        <p:nvSpPr>
          <p:cNvPr id="10" name="橢圓 9"/>
          <p:cNvSpPr/>
          <p:nvPr/>
        </p:nvSpPr>
        <p:spPr>
          <a:xfrm>
            <a:off x="6610350" y="2943225"/>
            <a:ext cx="719138" cy="43497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2" name="橢圓 11"/>
          <p:cNvSpPr/>
          <p:nvPr/>
        </p:nvSpPr>
        <p:spPr>
          <a:xfrm>
            <a:off x="11472863" y="3003550"/>
            <a:ext cx="719137" cy="43656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3" name="文字方塊 12"/>
          <p:cNvSpPr txBox="1">
            <a:spLocks noChangeArrowheads="1"/>
          </p:cNvSpPr>
          <p:nvPr/>
        </p:nvSpPr>
        <p:spPr bwMode="auto">
          <a:xfrm>
            <a:off x="6116638" y="3605213"/>
            <a:ext cx="5922962" cy="457200"/>
          </a:xfrm>
          <a:prstGeom prst="rect">
            <a:avLst/>
          </a:prstGeom>
          <a:solidFill>
            <a:srgbClr val="FFFF66"/>
          </a:solidFill>
          <a:ln w="9525">
            <a:noFill/>
            <a:miter lim="800000"/>
            <a:headEnd/>
            <a:tailEnd/>
          </a:ln>
        </p:spPr>
        <p:txBody>
          <a:bodyPr wrap="none">
            <a:spAutoFit/>
          </a:bodyPr>
          <a:lstStyle/>
          <a:p>
            <a:r>
              <a:rPr kumimoji="0" lang="zh-TW" altLang="en-US" sz="2400">
                <a:ea typeface="標楷體" pitchFamily="65" charset="-120"/>
              </a:rPr>
              <a:t>使用左右方向鍵調閱 前</a:t>
            </a:r>
            <a:r>
              <a:rPr kumimoji="0" lang="en-US" altLang="zh-TW" sz="2400">
                <a:ea typeface="標楷體" pitchFamily="65" charset="-120"/>
              </a:rPr>
              <a:t>/</a:t>
            </a:r>
            <a:r>
              <a:rPr kumimoji="0" lang="zh-TW" altLang="en-US" sz="2400">
                <a:ea typeface="標楷體" pitchFamily="65" charset="-120"/>
              </a:rPr>
              <a:t>後 一筆的出處來源</a:t>
            </a:r>
          </a:p>
        </p:txBody>
      </p:sp>
      <p:sp>
        <p:nvSpPr>
          <p:cNvPr id="16" name="橢圓 15"/>
          <p:cNvSpPr/>
          <p:nvPr/>
        </p:nvSpPr>
        <p:spPr>
          <a:xfrm>
            <a:off x="11187113" y="1830388"/>
            <a:ext cx="911225" cy="787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7" name="文字方塊 16"/>
          <p:cNvSpPr txBox="1">
            <a:spLocks noChangeArrowheads="1"/>
          </p:cNvSpPr>
          <p:nvPr/>
        </p:nvSpPr>
        <p:spPr bwMode="auto">
          <a:xfrm>
            <a:off x="9472613" y="950913"/>
            <a:ext cx="2743200" cy="822325"/>
          </a:xfrm>
          <a:prstGeom prst="rect">
            <a:avLst/>
          </a:prstGeom>
          <a:solidFill>
            <a:srgbClr val="FFFF66"/>
          </a:solidFill>
          <a:ln w="9525">
            <a:noFill/>
            <a:miter lim="800000"/>
            <a:headEnd/>
            <a:tailEnd/>
          </a:ln>
        </p:spPr>
        <p:txBody>
          <a:bodyPr wrap="none">
            <a:spAutoFit/>
          </a:bodyPr>
          <a:lstStyle/>
          <a:p>
            <a:r>
              <a:rPr kumimoji="0" lang="zh-TW" altLang="en-US" sz="2400">
                <a:ea typeface="標楷體" pitchFamily="65" charset="-120"/>
              </a:rPr>
              <a:t>關閉來源文章顯示</a:t>
            </a:r>
            <a:r>
              <a:rPr kumimoji="0" lang="en-US" altLang="zh-TW" sz="2400">
                <a:ea typeface="標楷體" pitchFamily="65" charset="-120"/>
              </a:rPr>
              <a:t>,</a:t>
            </a:r>
          </a:p>
          <a:p>
            <a:r>
              <a:rPr kumimoji="0" lang="zh-TW" altLang="en-US" sz="2400">
                <a:ea typeface="標楷體" pitchFamily="65" charset="-120"/>
              </a:rPr>
              <a:t>回到</a:t>
            </a:r>
            <a:r>
              <a:rPr kumimoji="0" lang="en-US" altLang="zh-TW" sz="2400">
                <a:ea typeface="標楷體" pitchFamily="65" charset="-120"/>
              </a:rPr>
              <a:t>All source</a:t>
            </a:r>
            <a:r>
              <a:rPr kumimoji="0" lang="zh-TW" altLang="en-US" sz="2400">
                <a:ea typeface="標楷體" pitchFamily="65" charset="-120"/>
              </a:rPr>
              <a:t>畫面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00163" y="-180975"/>
            <a:ext cx="10515600" cy="1325563"/>
          </a:xfrm>
        </p:spPr>
        <p:txBody>
          <a:bodyPr>
            <a:normAutofit/>
          </a:bodyPr>
          <a:lstStyle/>
          <a:p>
            <a:r>
              <a:rPr lang="zh-TW" altLang="en-US" b="1" smtClean="0">
                <a:latin typeface="新細明體" charset="-120"/>
                <a:ea typeface="標楷體" pitchFamily="65" charset="-120"/>
              </a:rPr>
              <a:t>排除</a:t>
            </a:r>
            <a:r>
              <a:rPr lang="en-US" altLang="zh-TW" b="1" smtClean="0">
                <a:latin typeface="Arial"/>
                <a:ea typeface="標楷體" pitchFamily="65" charset="-120"/>
              </a:rPr>
              <a:t>”</a:t>
            </a:r>
            <a:r>
              <a:rPr lang="zh-TW" altLang="en-US" b="1" smtClean="0">
                <a:latin typeface="新細明體" charset="-120"/>
                <a:ea typeface="標楷體" pitchFamily="65" charset="-120"/>
              </a:rPr>
              <a:t>出處來源</a:t>
            </a:r>
            <a:r>
              <a:rPr lang="en-US" altLang="zh-TW" b="1" smtClean="0">
                <a:latin typeface="Arial"/>
                <a:ea typeface="標楷體" pitchFamily="65" charset="-120"/>
              </a:rPr>
              <a:t>”</a:t>
            </a:r>
            <a:endParaRPr lang="zh-TW" altLang="en-US" smtClean="0">
              <a:ea typeface="標楷體" pitchFamily="65" charset="-120"/>
            </a:endParaRPr>
          </a:p>
        </p:txBody>
      </p:sp>
      <p:sp>
        <p:nvSpPr>
          <p:cNvPr id="58370" name="內容版面配置區 2"/>
          <p:cNvSpPr>
            <a:spLocks noGrp="1"/>
          </p:cNvSpPr>
          <p:nvPr>
            <p:ph idx="1"/>
          </p:nvPr>
        </p:nvSpPr>
        <p:spPr/>
        <p:txBody>
          <a:bodyPr/>
          <a:lstStyle/>
          <a:p>
            <a:endParaRPr lang="zh-TW" altLang="en-US" smtClean="0">
              <a:latin typeface="Arial" charset="0"/>
              <a:ea typeface="標楷體" pitchFamily="65" charset="-120"/>
            </a:endParaRPr>
          </a:p>
        </p:txBody>
      </p:sp>
      <p:pic>
        <p:nvPicPr>
          <p:cNvPr id="58371" name="圖片 3"/>
          <p:cNvPicPr>
            <a:picLocks noChangeAspect="1"/>
          </p:cNvPicPr>
          <p:nvPr/>
        </p:nvPicPr>
        <p:blipFill>
          <a:blip r:embed="rId2"/>
          <a:srcRect/>
          <a:stretch>
            <a:fillRect/>
          </a:stretch>
        </p:blipFill>
        <p:spPr bwMode="auto">
          <a:xfrm>
            <a:off x="712788" y="831850"/>
            <a:ext cx="9591675" cy="5805488"/>
          </a:xfrm>
          <a:prstGeom prst="rect">
            <a:avLst/>
          </a:prstGeom>
          <a:noFill/>
          <a:ln w="9525">
            <a:noFill/>
            <a:miter lim="800000"/>
            <a:headEnd/>
            <a:tailEnd/>
          </a:ln>
        </p:spPr>
      </p:pic>
      <p:pic>
        <p:nvPicPr>
          <p:cNvPr id="6" name="圖片 5"/>
          <p:cNvPicPr>
            <a:picLocks noChangeAspect="1"/>
          </p:cNvPicPr>
          <p:nvPr/>
        </p:nvPicPr>
        <p:blipFill>
          <a:blip r:embed="rId3"/>
          <a:srcRect/>
          <a:stretch>
            <a:fillRect/>
          </a:stretch>
        </p:blipFill>
        <p:spPr bwMode="auto">
          <a:xfrm>
            <a:off x="838200" y="831850"/>
            <a:ext cx="4486275" cy="6029325"/>
          </a:xfrm>
          <a:prstGeom prst="rect">
            <a:avLst/>
          </a:prstGeom>
          <a:noFill/>
          <a:ln w="9525">
            <a:noFill/>
            <a:miter lim="800000"/>
            <a:headEnd/>
            <a:tailEnd/>
          </a:ln>
        </p:spPr>
      </p:pic>
      <p:sp>
        <p:nvSpPr>
          <p:cNvPr id="7" name="橢圓 6"/>
          <p:cNvSpPr/>
          <p:nvPr/>
        </p:nvSpPr>
        <p:spPr>
          <a:xfrm>
            <a:off x="4244975" y="708025"/>
            <a:ext cx="947738" cy="8270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9" name="圓角矩形 8"/>
          <p:cNvSpPr/>
          <p:nvPr/>
        </p:nvSpPr>
        <p:spPr>
          <a:xfrm>
            <a:off x="6245225" y="6176963"/>
            <a:ext cx="620713" cy="4603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5" name="文字方塊 4"/>
          <p:cNvSpPr txBox="1"/>
          <p:nvPr/>
        </p:nvSpPr>
        <p:spPr>
          <a:xfrm>
            <a:off x="8310563" y="1825625"/>
            <a:ext cx="3876675" cy="3081338"/>
          </a:xfrm>
          <a:prstGeom prst="rect">
            <a:avLst/>
          </a:prstGeom>
          <a:noFill/>
        </p:spPr>
        <p:txBody>
          <a:bodyPr wrap="none">
            <a:spAutoFit/>
          </a:bodyPr>
          <a:lstStyle/>
          <a:p>
            <a:r>
              <a:rPr kumimoji="0" lang="en-US" altLang="zh-TW" sz="2800" b="1">
                <a:solidFill>
                  <a:srgbClr val="FF0000"/>
                </a:solidFill>
                <a:ea typeface="標楷體" pitchFamily="65" charset="-120"/>
              </a:rPr>
              <a:t>1.</a:t>
            </a:r>
            <a:r>
              <a:rPr kumimoji="0" lang="zh-TW" altLang="en-US" sz="2800" b="1">
                <a:solidFill>
                  <a:srgbClr val="FF0000"/>
                </a:solidFill>
                <a:ea typeface="標楷體" pitchFamily="65" charset="-120"/>
              </a:rPr>
              <a:t>排除</a:t>
            </a:r>
            <a:r>
              <a:rPr kumimoji="0" lang="en-US" altLang="zh-TW" sz="2800" b="1">
                <a:solidFill>
                  <a:srgbClr val="FF0000"/>
                </a:solidFill>
                <a:ea typeface="標楷體" pitchFamily="65" charset="-120"/>
              </a:rPr>
              <a:t>”</a:t>
            </a:r>
            <a:r>
              <a:rPr kumimoji="0" lang="zh-TW" altLang="en-US" sz="2800" b="1">
                <a:solidFill>
                  <a:srgbClr val="FF0000"/>
                </a:solidFill>
                <a:ea typeface="標楷體" pitchFamily="65" charset="-120"/>
              </a:rPr>
              <a:t>引用</a:t>
            </a:r>
            <a:r>
              <a:rPr kumimoji="0" lang="en-US" altLang="zh-TW" sz="2800" b="1">
                <a:solidFill>
                  <a:srgbClr val="FF0000"/>
                </a:solidFill>
                <a:ea typeface="標楷體" pitchFamily="65" charset="-120"/>
              </a:rPr>
              <a:t>”</a:t>
            </a:r>
          </a:p>
          <a:p>
            <a:r>
              <a:rPr kumimoji="0" lang="en-US" altLang="zh-TW" sz="2800" b="1">
                <a:solidFill>
                  <a:srgbClr val="FF0000"/>
                </a:solidFill>
                <a:ea typeface="標楷體" pitchFamily="65" charset="-120"/>
              </a:rPr>
              <a:t>2.</a:t>
            </a:r>
            <a:r>
              <a:rPr kumimoji="0" lang="zh-TW" altLang="en-US" sz="2800" b="1">
                <a:solidFill>
                  <a:srgbClr val="FF0000"/>
                </a:solidFill>
                <a:ea typeface="標楷體" pitchFamily="65" charset="-120"/>
              </a:rPr>
              <a:t>排除</a:t>
            </a:r>
            <a:r>
              <a:rPr kumimoji="0" lang="en-US" altLang="zh-TW" sz="2800" b="1">
                <a:solidFill>
                  <a:srgbClr val="FF0000"/>
                </a:solidFill>
                <a:ea typeface="標楷體" pitchFamily="65" charset="-120"/>
              </a:rPr>
              <a:t>”</a:t>
            </a:r>
            <a:r>
              <a:rPr kumimoji="0" lang="zh-TW" altLang="en-US" sz="2800" b="1">
                <a:solidFill>
                  <a:srgbClr val="FF0000"/>
                </a:solidFill>
                <a:ea typeface="標楷體" pitchFamily="65" charset="-120"/>
              </a:rPr>
              <a:t>參考書目</a:t>
            </a:r>
            <a:r>
              <a:rPr kumimoji="0" lang="en-US" altLang="zh-TW" sz="2800" b="1">
                <a:solidFill>
                  <a:srgbClr val="FF0000"/>
                </a:solidFill>
                <a:ea typeface="標楷體" pitchFamily="65" charset="-120"/>
              </a:rPr>
              <a:t>”</a:t>
            </a:r>
          </a:p>
          <a:p>
            <a:r>
              <a:rPr kumimoji="0" lang="en-US" altLang="zh-TW" sz="2800" b="1">
                <a:solidFill>
                  <a:srgbClr val="FF0000"/>
                </a:solidFill>
                <a:ea typeface="標楷體" pitchFamily="65" charset="-120"/>
              </a:rPr>
              <a:t>3.</a:t>
            </a:r>
            <a:r>
              <a:rPr kumimoji="0" lang="zh-TW" altLang="en-US" sz="2800" b="1">
                <a:solidFill>
                  <a:srgbClr val="FF0000"/>
                </a:solidFill>
                <a:ea typeface="標楷體" pitchFamily="65" charset="-120"/>
              </a:rPr>
              <a:t>排除比對來源大小</a:t>
            </a:r>
            <a:r>
              <a:rPr kumimoji="0" lang="en-US" altLang="zh-TW" sz="2800" b="1">
                <a:solidFill>
                  <a:srgbClr val="FF0000"/>
                </a:solidFill>
                <a:ea typeface="標楷體" pitchFamily="65" charset="-120"/>
              </a:rPr>
              <a:t/>
            </a:r>
            <a:br>
              <a:rPr kumimoji="0" lang="en-US" altLang="zh-TW" sz="2800" b="1">
                <a:solidFill>
                  <a:srgbClr val="FF0000"/>
                </a:solidFill>
                <a:ea typeface="標楷體" pitchFamily="65" charset="-120"/>
              </a:rPr>
            </a:br>
            <a:r>
              <a:rPr kumimoji="0" lang="zh-TW" altLang="en-US" sz="2800" b="1">
                <a:solidFill>
                  <a:srgbClr val="FF0000"/>
                </a:solidFill>
                <a:ea typeface="標楷體" pitchFamily="65" charset="-120"/>
              </a:rPr>
              <a:t>   </a:t>
            </a:r>
            <a:r>
              <a:rPr kumimoji="0" lang="en-US" altLang="zh-TW" sz="2800" b="1">
                <a:solidFill>
                  <a:srgbClr val="FF0000"/>
                </a:solidFill>
                <a:ea typeface="標楷體" pitchFamily="65" charset="-120"/>
              </a:rPr>
              <a:t>(</a:t>
            </a:r>
            <a:r>
              <a:rPr kumimoji="0" lang="zh-TW" altLang="en-US" sz="2800" b="1">
                <a:solidFill>
                  <a:srgbClr val="FF0000"/>
                </a:solidFill>
                <a:ea typeface="標楷體" pitchFamily="65" charset="-120"/>
              </a:rPr>
              <a:t>字數或是</a:t>
            </a:r>
            <a:r>
              <a:rPr kumimoji="0" lang="en-US" altLang="zh-TW" sz="2800" b="1">
                <a:solidFill>
                  <a:srgbClr val="FF0000"/>
                </a:solidFill>
                <a:ea typeface="標楷體" pitchFamily="65" charset="-120"/>
              </a:rPr>
              <a:t>%)</a:t>
            </a:r>
          </a:p>
          <a:p>
            <a:r>
              <a:rPr kumimoji="0" lang="en-US" altLang="zh-TW" sz="2800" b="1">
                <a:solidFill>
                  <a:srgbClr val="FF0000"/>
                </a:solidFill>
                <a:ea typeface="標楷體" pitchFamily="65" charset="-120"/>
              </a:rPr>
              <a:t>4.</a:t>
            </a:r>
            <a:r>
              <a:rPr kumimoji="0" lang="zh-TW" altLang="en-US" sz="2800" b="1">
                <a:solidFill>
                  <a:srgbClr val="FF0000"/>
                </a:solidFill>
                <a:ea typeface="標楷體" pitchFamily="65" charset="-120"/>
              </a:rPr>
              <a:t>排除連續幾個字一樣</a:t>
            </a:r>
            <a:endParaRPr kumimoji="0" lang="en-US" altLang="zh-TW" sz="2800" b="1">
              <a:solidFill>
                <a:srgbClr val="FF0000"/>
              </a:solidFill>
              <a:ea typeface="標楷體" pitchFamily="65" charset="-120"/>
            </a:endParaRPr>
          </a:p>
          <a:p>
            <a:r>
              <a:rPr kumimoji="0" lang="en-US" altLang="zh-TW" sz="2800" b="1">
                <a:solidFill>
                  <a:srgbClr val="FF0000"/>
                </a:solidFill>
                <a:ea typeface="標楷體" pitchFamily="65" charset="-120"/>
              </a:rPr>
              <a:t>5.</a:t>
            </a:r>
            <a:r>
              <a:rPr kumimoji="0" lang="zh-TW" altLang="en-US" sz="2800" b="1">
                <a:solidFill>
                  <a:srgbClr val="FF0000"/>
                </a:solidFill>
                <a:ea typeface="標楷體" pitchFamily="65" charset="-120"/>
              </a:rPr>
              <a:t>排除範圍</a:t>
            </a:r>
            <a:r>
              <a:rPr kumimoji="0" lang="en-US" altLang="zh-TW" sz="2800" b="1">
                <a:solidFill>
                  <a:srgbClr val="FF0000"/>
                </a:solidFill>
                <a:ea typeface="標楷體" pitchFamily="65" charset="-120"/>
              </a:rPr>
              <a:t>:</a:t>
            </a:r>
            <a:br>
              <a:rPr kumimoji="0" lang="en-US" altLang="zh-TW" sz="2800" b="1">
                <a:solidFill>
                  <a:srgbClr val="FF0000"/>
                </a:solidFill>
                <a:ea typeface="標楷體" pitchFamily="65" charset="-120"/>
              </a:rPr>
            </a:br>
            <a:r>
              <a:rPr kumimoji="0" lang="zh-TW" altLang="en-US" sz="2800" b="1">
                <a:solidFill>
                  <a:srgbClr val="FF0000"/>
                </a:solidFill>
                <a:ea typeface="標楷體" pitchFamily="65" charset="-120"/>
              </a:rPr>
              <a:t>   摘要 或是 方法和材料</a:t>
            </a:r>
          </a:p>
        </p:txBody>
      </p:sp>
      <p:cxnSp>
        <p:nvCxnSpPr>
          <p:cNvPr id="11" name="直線單箭頭接點 10"/>
          <p:cNvCxnSpPr/>
          <p:nvPr/>
        </p:nvCxnSpPr>
        <p:spPr>
          <a:xfrm flipH="1" flipV="1">
            <a:off x="5324475" y="1144588"/>
            <a:ext cx="3992563" cy="1666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圖片 2"/>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17410" name="Picture 1" descr="Riken affair boosts orders for anti-plagiarism software _ The Japan Times.pdf"/>
          <p:cNvPicPr>
            <a:picLocks noChangeAspect="1"/>
          </p:cNvPicPr>
          <p:nvPr/>
        </p:nvPicPr>
        <p:blipFill>
          <a:blip r:embed="rId3"/>
          <a:srcRect/>
          <a:stretch>
            <a:fillRect/>
          </a:stretch>
        </p:blipFill>
        <p:spPr bwMode="auto">
          <a:xfrm>
            <a:off x="1236663" y="0"/>
            <a:ext cx="97043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內容版面配置區 3"/>
          <p:cNvPicPr>
            <a:picLocks noGrp="1" noChangeAspect="1"/>
          </p:cNvPicPr>
          <p:nvPr>
            <p:ph idx="1"/>
          </p:nvPr>
        </p:nvPicPr>
        <p:blipFill>
          <a:blip r:embed="rId2"/>
          <a:srcRect/>
          <a:stretch>
            <a:fillRect/>
          </a:stretch>
        </p:blipFill>
        <p:spPr>
          <a:xfrm>
            <a:off x="411163" y="1690688"/>
            <a:ext cx="10817225" cy="4967287"/>
          </a:xfrm>
        </p:spPr>
      </p:pic>
      <p:sp>
        <p:nvSpPr>
          <p:cNvPr id="2" name="標題 1"/>
          <p:cNvSpPr>
            <a:spLocks noGrp="1"/>
          </p:cNvSpPr>
          <p:nvPr>
            <p:ph type="title"/>
          </p:nvPr>
        </p:nvSpPr>
        <p:spPr/>
        <p:txBody>
          <a:bodyPr>
            <a:normAutofit/>
          </a:bodyPr>
          <a:lstStyle/>
          <a:p>
            <a:r>
              <a:rPr lang="zh-TW" altLang="en-US" b="1" smtClean="0">
                <a:latin typeface="新細明體" charset="-120"/>
                <a:ea typeface="標楷體" pitchFamily="65" charset="-120"/>
              </a:rPr>
              <a:t>排除</a:t>
            </a:r>
            <a:r>
              <a:rPr lang="en-US" altLang="zh-TW" b="1" smtClean="0">
                <a:latin typeface="Arial"/>
                <a:ea typeface="標楷體" pitchFamily="65" charset="-120"/>
              </a:rPr>
              <a:t>”</a:t>
            </a:r>
            <a:r>
              <a:rPr lang="zh-TW" altLang="en-US" b="1" smtClean="0">
                <a:latin typeface="新細明體" charset="-120"/>
                <a:ea typeface="標楷體" pitchFamily="65" charset="-120"/>
              </a:rPr>
              <a:t>特殊某出處來源</a:t>
            </a:r>
            <a:r>
              <a:rPr lang="en-US" altLang="zh-TW" b="1" smtClean="0">
                <a:latin typeface="Arial"/>
                <a:ea typeface="標楷體" pitchFamily="65" charset="-120"/>
              </a:rPr>
              <a:t>”</a:t>
            </a:r>
            <a:endParaRPr lang="zh-TW" altLang="en-US" b="1" smtClean="0">
              <a:latin typeface="新細明體" charset="-120"/>
              <a:ea typeface="標楷體" pitchFamily="65" charset="-120"/>
            </a:endParaRPr>
          </a:p>
        </p:txBody>
      </p:sp>
      <p:sp>
        <p:nvSpPr>
          <p:cNvPr id="8" name="圓角矩形 7"/>
          <p:cNvSpPr/>
          <p:nvPr/>
        </p:nvSpPr>
        <p:spPr>
          <a:xfrm>
            <a:off x="10415588" y="1812925"/>
            <a:ext cx="796925" cy="4762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ea typeface="標楷體" pitchFamily="65" charset="-120"/>
            </a:endParaRPr>
          </a:p>
        </p:txBody>
      </p:sp>
      <p:pic>
        <p:nvPicPr>
          <p:cNvPr id="6" name="圖片 5"/>
          <p:cNvPicPr>
            <a:picLocks noChangeAspect="1"/>
          </p:cNvPicPr>
          <p:nvPr/>
        </p:nvPicPr>
        <p:blipFill>
          <a:blip r:embed="rId3"/>
          <a:srcRect/>
          <a:stretch>
            <a:fillRect/>
          </a:stretch>
        </p:blipFill>
        <p:spPr bwMode="auto">
          <a:xfrm>
            <a:off x="7162800" y="1027113"/>
            <a:ext cx="4191000" cy="5810250"/>
          </a:xfrm>
          <a:prstGeom prst="rect">
            <a:avLst/>
          </a:prstGeom>
          <a:noFill/>
          <a:ln w="9525">
            <a:noFill/>
            <a:miter lim="800000"/>
            <a:headEnd/>
            <a:tailEnd/>
          </a:ln>
        </p:spPr>
      </p:pic>
      <p:sp>
        <p:nvSpPr>
          <p:cNvPr id="7" name="圓角矩形 6"/>
          <p:cNvSpPr/>
          <p:nvPr/>
        </p:nvSpPr>
        <p:spPr>
          <a:xfrm>
            <a:off x="7156450" y="2978150"/>
            <a:ext cx="4071938" cy="21637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8250" y="0"/>
            <a:ext cx="9593263" cy="1050925"/>
          </a:xfrm>
        </p:spPr>
        <p:txBody>
          <a:bodyPr>
            <a:normAutofit/>
          </a:bodyPr>
          <a:lstStyle/>
          <a:p>
            <a:r>
              <a:rPr lang="zh-TW" altLang="en-US" b="1" smtClean="0">
                <a:latin typeface="Arial" charset="0"/>
                <a:ea typeface="標楷體" pitchFamily="65" charset="-120"/>
              </a:rPr>
              <a:t>還原曾排除掉的比對來源</a:t>
            </a:r>
          </a:p>
        </p:txBody>
      </p:sp>
      <p:pic>
        <p:nvPicPr>
          <p:cNvPr id="60418" name="內容版面配置區 6"/>
          <p:cNvPicPr>
            <a:picLocks noGrp="1" noChangeAspect="1"/>
          </p:cNvPicPr>
          <p:nvPr>
            <p:ph idx="1"/>
          </p:nvPr>
        </p:nvPicPr>
        <p:blipFill>
          <a:blip r:embed="rId2"/>
          <a:srcRect/>
          <a:stretch>
            <a:fillRect/>
          </a:stretch>
        </p:blipFill>
        <p:spPr>
          <a:xfrm>
            <a:off x="1239838" y="2146300"/>
            <a:ext cx="8821737" cy="766763"/>
          </a:xfrm>
        </p:spPr>
      </p:pic>
      <p:pic>
        <p:nvPicPr>
          <p:cNvPr id="4" name="圖片 3"/>
          <p:cNvPicPr>
            <a:picLocks noChangeAspect="1"/>
          </p:cNvPicPr>
          <p:nvPr/>
        </p:nvPicPr>
        <p:blipFill>
          <a:blip r:embed="rId3"/>
          <a:srcRect/>
          <a:stretch>
            <a:fillRect/>
          </a:stretch>
        </p:blipFill>
        <p:spPr bwMode="auto">
          <a:xfrm>
            <a:off x="242888" y="1027113"/>
            <a:ext cx="11680825" cy="5819775"/>
          </a:xfrm>
          <a:prstGeom prst="rect">
            <a:avLst/>
          </a:prstGeom>
          <a:noFill/>
          <a:ln w="9525">
            <a:noFill/>
            <a:miter lim="800000"/>
            <a:headEnd/>
            <a:tailEnd/>
          </a:ln>
        </p:spPr>
      </p:pic>
      <p:sp>
        <p:nvSpPr>
          <p:cNvPr id="3" name="圓角矩形 2"/>
          <p:cNvSpPr/>
          <p:nvPr/>
        </p:nvSpPr>
        <p:spPr>
          <a:xfrm>
            <a:off x="8759825" y="6003925"/>
            <a:ext cx="3163888" cy="5556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圖片 7"/>
          <p:cNvPicPr>
            <a:picLocks noChangeAspect="1"/>
          </p:cNvPicPr>
          <p:nvPr/>
        </p:nvPicPr>
        <p:blipFill>
          <a:blip r:embed="rId2"/>
          <a:srcRect/>
          <a:stretch>
            <a:fillRect/>
          </a:stretch>
        </p:blipFill>
        <p:spPr bwMode="auto">
          <a:xfrm>
            <a:off x="838200" y="1517650"/>
            <a:ext cx="10275888" cy="4767263"/>
          </a:xfrm>
          <a:prstGeom prst="rect">
            <a:avLst/>
          </a:prstGeom>
          <a:noFill/>
          <a:ln w="9525">
            <a:noFill/>
            <a:miter lim="800000"/>
            <a:headEnd/>
            <a:tailEnd/>
          </a:ln>
        </p:spPr>
      </p:pic>
      <p:sp>
        <p:nvSpPr>
          <p:cNvPr id="9" name="橢圓 8"/>
          <p:cNvSpPr/>
          <p:nvPr/>
        </p:nvSpPr>
        <p:spPr>
          <a:xfrm>
            <a:off x="9877425" y="5978525"/>
            <a:ext cx="1093788" cy="450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pic>
        <p:nvPicPr>
          <p:cNvPr id="19" name="圖片 18"/>
          <p:cNvPicPr>
            <a:picLocks noChangeAspect="1"/>
          </p:cNvPicPr>
          <p:nvPr/>
        </p:nvPicPr>
        <p:blipFill>
          <a:blip r:embed="rId3"/>
          <a:srcRect/>
          <a:stretch>
            <a:fillRect/>
          </a:stretch>
        </p:blipFill>
        <p:spPr bwMode="auto">
          <a:xfrm>
            <a:off x="838200" y="1425575"/>
            <a:ext cx="10766425" cy="5199063"/>
          </a:xfrm>
          <a:prstGeom prst="rect">
            <a:avLst/>
          </a:prstGeom>
          <a:noFill/>
          <a:ln w="9525">
            <a:noFill/>
            <a:miter lim="800000"/>
            <a:headEnd/>
            <a:tailEnd/>
          </a:ln>
        </p:spPr>
      </p:pic>
      <p:sp>
        <p:nvSpPr>
          <p:cNvPr id="2" name="標題 1"/>
          <p:cNvSpPr>
            <a:spLocks noGrp="1"/>
          </p:cNvSpPr>
          <p:nvPr>
            <p:ph type="title"/>
          </p:nvPr>
        </p:nvSpPr>
        <p:spPr/>
        <p:txBody>
          <a:bodyPr>
            <a:normAutofit/>
          </a:bodyPr>
          <a:lstStyle/>
          <a:p>
            <a:r>
              <a:rPr lang="zh-TW" altLang="zh-TW" b="1" smtClean="0">
                <a:latin typeface="Arial" charset="0"/>
                <a:ea typeface="標楷體" pitchFamily="65" charset="-120"/>
              </a:rPr>
              <a:t>解讀比對報告</a:t>
            </a:r>
            <a:r>
              <a:rPr lang="en-US" altLang="zh-TW" b="1" smtClean="0">
                <a:latin typeface="Arial" charset="0"/>
                <a:ea typeface="標楷體" pitchFamily="65" charset="-120"/>
              </a:rPr>
              <a:t>-</a:t>
            </a:r>
            <a:r>
              <a:rPr lang="zh-TW" altLang="zh-TW" b="1" smtClean="0">
                <a:latin typeface="Arial" charset="0"/>
                <a:ea typeface="標楷體" pitchFamily="65" charset="-120"/>
              </a:rPr>
              <a:t>純文字模式</a:t>
            </a:r>
            <a:r>
              <a:rPr lang="en-US" altLang="zh-TW" sz="3200" smtClean="0">
                <a:latin typeface="Arial" charset="0"/>
                <a:ea typeface="標楷體" pitchFamily="65" charset="-120"/>
              </a:rPr>
              <a:t>(Text-Only Report)</a:t>
            </a:r>
            <a:endParaRPr lang="zh-TW" altLang="en-US" sz="3200" smtClean="0">
              <a:latin typeface="Arial" charset="0"/>
              <a:ea typeface="標楷體" pitchFamily="65" charset="-120"/>
            </a:endParaRPr>
          </a:p>
        </p:txBody>
      </p:sp>
      <p:sp>
        <p:nvSpPr>
          <p:cNvPr id="11" name="矩形 10"/>
          <p:cNvSpPr/>
          <p:nvPr/>
        </p:nvSpPr>
        <p:spPr>
          <a:xfrm>
            <a:off x="5511800" y="2317750"/>
            <a:ext cx="5435600" cy="387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2" name="文字方塊 11"/>
          <p:cNvSpPr txBox="1">
            <a:spLocks noChangeArrowheads="1"/>
          </p:cNvSpPr>
          <p:nvPr/>
        </p:nvSpPr>
        <p:spPr bwMode="auto">
          <a:xfrm>
            <a:off x="7288213" y="1454150"/>
            <a:ext cx="2317750" cy="519113"/>
          </a:xfrm>
          <a:prstGeom prst="rect">
            <a:avLst/>
          </a:prstGeom>
          <a:noFill/>
          <a:ln w="9525">
            <a:noFill/>
            <a:miter lim="800000"/>
            <a:headEnd/>
            <a:tailEnd/>
          </a:ln>
        </p:spPr>
        <p:txBody>
          <a:bodyPr wrap="none">
            <a:spAutoFit/>
          </a:bodyPr>
          <a:lstStyle/>
          <a:p>
            <a:r>
              <a:rPr kumimoji="0" lang="zh-TW" altLang="en-US" sz="2800" b="1">
                <a:solidFill>
                  <a:srgbClr val="FF0000"/>
                </a:solidFill>
                <a:ea typeface="標楷體" pitchFamily="65" charset="-120"/>
              </a:rPr>
              <a:t>排除選項設定</a:t>
            </a:r>
          </a:p>
        </p:txBody>
      </p:sp>
      <p:sp>
        <p:nvSpPr>
          <p:cNvPr id="14" name="向左箭號 13"/>
          <p:cNvSpPr/>
          <p:nvPr/>
        </p:nvSpPr>
        <p:spPr>
          <a:xfrm>
            <a:off x="7959725" y="2909888"/>
            <a:ext cx="334963" cy="29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7" name="橢圓 16"/>
          <p:cNvSpPr/>
          <p:nvPr/>
        </p:nvSpPr>
        <p:spPr>
          <a:xfrm>
            <a:off x="11001375" y="3929063"/>
            <a:ext cx="465138" cy="3730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TW" altLang="en-US">
              <a:solidFill>
                <a:srgbClr val="FFFFFF"/>
              </a:solidFill>
              <a:latin typeface="Arial" charset="0"/>
              <a:ea typeface="標楷體" pitchFamily="65" charset="-120"/>
            </a:endParaRPr>
          </a:p>
        </p:txBody>
      </p:sp>
      <p:sp>
        <p:nvSpPr>
          <p:cNvPr id="16" name="文字方塊 15"/>
          <p:cNvSpPr txBox="1"/>
          <p:nvPr/>
        </p:nvSpPr>
        <p:spPr>
          <a:xfrm>
            <a:off x="8345488" y="2962275"/>
            <a:ext cx="3302000" cy="396875"/>
          </a:xfrm>
          <a:prstGeom prst="rect">
            <a:avLst/>
          </a:prstGeom>
          <a:noFill/>
        </p:spPr>
        <p:txBody>
          <a:bodyPr wrap="none">
            <a:spAutoFit/>
          </a:bodyPr>
          <a:lstStyle/>
          <a:p>
            <a:r>
              <a:rPr kumimoji="0" lang="zh-TW" altLang="en-US" sz="2000" b="1">
                <a:solidFill>
                  <a:srgbClr val="FF0000"/>
                </a:solidFill>
                <a:ea typeface="標楷體" pitchFamily="65" charset="-120"/>
              </a:rPr>
              <a:t>點擊連線網址</a:t>
            </a:r>
            <a:r>
              <a:rPr kumimoji="0" lang="en-US" altLang="zh-TW" sz="2000" b="1">
                <a:solidFill>
                  <a:srgbClr val="FF0000"/>
                </a:solidFill>
                <a:ea typeface="標楷體" pitchFamily="65" charset="-120"/>
              </a:rPr>
              <a:t>,</a:t>
            </a:r>
            <a:r>
              <a:rPr kumimoji="0" lang="zh-TW" altLang="en-US" sz="2000" b="1">
                <a:solidFill>
                  <a:srgbClr val="FF0000"/>
                </a:solidFill>
                <a:ea typeface="標楷體" pitchFamily="65" charset="-120"/>
              </a:rPr>
              <a:t>開啟來源文章</a:t>
            </a:r>
          </a:p>
        </p:txBody>
      </p:sp>
      <p:sp>
        <p:nvSpPr>
          <p:cNvPr id="18" name="文字方塊 17"/>
          <p:cNvSpPr txBox="1">
            <a:spLocks noChangeArrowheads="1"/>
          </p:cNvSpPr>
          <p:nvPr/>
        </p:nvSpPr>
        <p:spPr bwMode="auto">
          <a:xfrm>
            <a:off x="9607550" y="3824288"/>
            <a:ext cx="1454150" cy="396875"/>
          </a:xfrm>
          <a:prstGeom prst="rect">
            <a:avLst/>
          </a:prstGeom>
          <a:noFill/>
          <a:ln w="9525">
            <a:noFill/>
            <a:miter lim="800000"/>
            <a:headEnd/>
            <a:tailEnd/>
          </a:ln>
        </p:spPr>
        <p:txBody>
          <a:bodyPr wrap="none">
            <a:spAutoFit/>
          </a:bodyPr>
          <a:lstStyle/>
          <a:p>
            <a:r>
              <a:rPr kumimoji="0" lang="zh-TW" altLang="en-US" sz="2000" b="1">
                <a:solidFill>
                  <a:srgbClr val="FF0000"/>
                </a:solidFill>
                <a:ea typeface="標楷體" pitchFamily="65" charset="-120"/>
              </a:rPr>
              <a:t>排除來源處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4" grpId="0" animBg="1"/>
      <p:bldP spid="17" grpId="0" animBg="1"/>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1162050" y="0"/>
            <a:ext cx="10515600" cy="1325563"/>
          </a:xfrm>
        </p:spPr>
        <p:txBody>
          <a:bodyPr/>
          <a:lstStyle/>
          <a:p>
            <a:r>
              <a:rPr lang="zh-TW" altLang="en-US" b="1" smtClean="0">
                <a:latin typeface="Arial" charset="0"/>
                <a:ea typeface="標楷體" pitchFamily="65" charset="-120"/>
              </a:rPr>
              <a:t>如何避免抄襲發生</a:t>
            </a:r>
          </a:p>
        </p:txBody>
      </p:sp>
      <p:sp>
        <p:nvSpPr>
          <p:cNvPr id="3" name="內容版面配置區 2"/>
          <p:cNvSpPr>
            <a:spLocks noGrp="1"/>
          </p:cNvSpPr>
          <p:nvPr>
            <p:ph idx="1"/>
          </p:nvPr>
        </p:nvSpPr>
        <p:spPr>
          <a:xfrm>
            <a:off x="1162050" y="1460500"/>
            <a:ext cx="10515600" cy="4832350"/>
          </a:xfrm>
        </p:spPr>
        <p:txBody>
          <a:bodyPr>
            <a:normAutofit/>
          </a:bodyPr>
          <a:lstStyle/>
          <a:p>
            <a:r>
              <a:rPr lang="zh-TW" altLang="en-US" sz="3200" b="1" smtClean="0">
                <a:solidFill>
                  <a:srgbClr val="0070C0"/>
                </a:solidFill>
                <a:latin typeface="Arial" charset="0"/>
                <a:ea typeface="標楷體" pitchFamily="65" charset="-120"/>
              </a:rPr>
              <a:t>避免抄襲的方法：</a:t>
            </a:r>
            <a:r>
              <a:rPr lang="en-US" altLang="zh-TW" sz="3200" b="1" smtClean="0">
                <a:solidFill>
                  <a:srgbClr val="0070C0"/>
                </a:solidFill>
                <a:latin typeface="Arial" charset="0"/>
                <a:ea typeface="標楷體" pitchFamily="65" charset="-120"/>
              </a:rPr>
              <a:t/>
            </a:r>
            <a:br>
              <a:rPr lang="en-US" altLang="zh-TW" sz="3200" b="1" smtClean="0">
                <a:solidFill>
                  <a:srgbClr val="0070C0"/>
                </a:solidFill>
                <a:latin typeface="Arial" charset="0"/>
                <a:ea typeface="標楷體" pitchFamily="65" charset="-120"/>
              </a:rPr>
            </a:br>
            <a:r>
              <a:rPr lang="zh-TW" altLang="en-US" sz="3200" b="1" u="sng" smtClean="0">
                <a:solidFill>
                  <a:srgbClr val="FF0000"/>
                </a:solidFill>
                <a:latin typeface="Arial" charset="0"/>
                <a:ea typeface="標楷體" pitchFamily="65" charset="-120"/>
              </a:rPr>
              <a:t>引述、摘寫、改寫</a:t>
            </a:r>
            <a:r>
              <a:rPr lang="en-US" altLang="zh-TW" sz="3200" b="1" u="sng" smtClean="0">
                <a:solidFill>
                  <a:srgbClr val="FF0000"/>
                </a:solidFill>
                <a:latin typeface="Arial" charset="0"/>
                <a:ea typeface="標楷體" pitchFamily="65" charset="-120"/>
              </a:rPr>
              <a:t>(</a:t>
            </a:r>
            <a:r>
              <a:rPr lang="zh-TW" altLang="en-US" sz="3200" b="1" u="sng" smtClean="0">
                <a:solidFill>
                  <a:srgbClr val="FF0000"/>
                </a:solidFill>
                <a:latin typeface="Arial" charset="0"/>
                <a:ea typeface="標楷體" pitchFamily="65" charset="-120"/>
              </a:rPr>
              <a:t>其中的任何一種方法</a:t>
            </a:r>
            <a:r>
              <a:rPr lang="en-US" altLang="zh-TW" sz="3200" b="1" u="sng" smtClean="0">
                <a:solidFill>
                  <a:srgbClr val="FF0000"/>
                </a:solidFill>
                <a:latin typeface="Arial" charset="0"/>
                <a:ea typeface="標楷體" pitchFamily="65" charset="-120"/>
              </a:rPr>
              <a:t>)</a:t>
            </a:r>
            <a:r>
              <a:rPr lang="zh-TW" altLang="en-US" sz="3200" b="1" smtClean="0">
                <a:solidFill>
                  <a:srgbClr val="FF0000"/>
                </a:solidFill>
                <a:latin typeface="Arial" charset="0"/>
                <a:ea typeface="標楷體" pitchFamily="65" charset="-120"/>
              </a:rPr>
              <a:t>  </a:t>
            </a:r>
            <a:r>
              <a:rPr lang="en-US" altLang="zh-TW" sz="3200" b="1" u="sng" smtClean="0">
                <a:solidFill>
                  <a:srgbClr val="FF0000"/>
                </a:solidFill>
                <a:effectLst>
                  <a:outerShdw blurRad="38100" dist="38100" dir="2700000" algn="tl">
                    <a:srgbClr val="C0C0C0"/>
                  </a:outerShdw>
                </a:effectLst>
                <a:latin typeface="Arial" charset="0"/>
                <a:ea typeface="標楷體" pitchFamily="65" charset="-120"/>
              </a:rPr>
              <a:t> </a:t>
            </a:r>
          </a:p>
          <a:p>
            <a:pPr lvl="1"/>
            <a:r>
              <a:rPr lang="zh-TW" altLang="en-US" sz="2800" b="1" smtClean="0">
                <a:latin typeface="Arial" charset="0"/>
                <a:ea typeface="標楷體" pitchFamily="65" charset="-120"/>
              </a:rPr>
              <a:t>引述</a:t>
            </a:r>
            <a:r>
              <a:rPr lang="en-US" altLang="zh-TW" sz="2800" b="1" smtClean="0">
                <a:latin typeface="Arial" charset="0"/>
                <a:ea typeface="標楷體" pitchFamily="65" charset="-120"/>
              </a:rPr>
              <a:t>(quotation)</a:t>
            </a:r>
          </a:p>
          <a:p>
            <a:pPr lvl="2"/>
            <a:r>
              <a:rPr lang="zh-TW" altLang="en-US" sz="2400" smtClean="0">
                <a:latin typeface="Arial" charset="0"/>
                <a:ea typeface="標楷體" pitchFamily="65" charset="-120"/>
              </a:rPr>
              <a:t>直接將他人論文中的文字完整放到自己的論文</a:t>
            </a:r>
            <a:endParaRPr lang="en-US" altLang="zh-TW" sz="2400" smtClean="0">
              <a:latin typeface="Arial" charset="0"/>
              <a:ea typeface="標楷體" pitchFamily="65" charset="-120"/>
            </a:endParaRPr>
          </a:p>
          <a:p>
            <a:pPr lvl="2"/>
            <a:r>
              <a:rPr lang="zh-TW" altLang="en-US" sz="2400" smtClean="0">
                <a:latin typeface="Arial" charset="0"/>
                <a:ea typeface="標楷體" pitchFamily="65" charset="-120"/>
              </a:rPr>
              <a:t>避免直接引述過多文字</a:t>
            </a:r>
            <a:r>
              <a:rPr lang="en-US" altLang="zh-TW" sz="2400" smtClean="0">
                <a:latin typeface="Arial" charset="0"/>
                <a:ea typeface="標楷體" pitchFamily="65" charset="-120"/>
              </a:rPr>
              <a:t>, </a:t>
            </a:r>
            <a:r>
              <a:rPr lang="zh-TW" altLang="en-US" sz="2400" smtClean="0">
                <a:latin typeface="Arial" charset="0"/>
                <a:ea typeface="標楷體" pitchFamily="65" charset="-120"/>
              </a:rPr>
              <a:t>超過</a:t>
            </a:r>
            <a:r>
              <a:rPr lang="en-US" altLang="zh-TW" sz="2400" smtClean="0">
                <a:latin typeface="Arial" charset="0"/>
                <a:ea typeface="標楷體" pitchFamily="65" charset="-120"/>
              </a:rPr>
              <a:t>40</a:t>
            </a:r>
            <a:r>
              <a:rPr lang="zh-TW" altLang="en-US" sz="2400" smtClean="0">
                <a:latin typeface="Arial" charset="0"/>
                <a:ea typeface="標楷體" pitchFamily="65" charset="-120"/>
              </a:rPr>
              <a:t>個字以上要獨立分段並縮排</a:t>
            </a:r>
            <a:endParaRPr lang="en-US" altLang="zh-TW" sz="2400" smtClean="0">
              <a:latin typeface="Arial" charset="0"/>
              <a:ea typeface="標楷體" pitchFamily="65" charset="-120"/>
            </a:endParaRPr>
          </a:p>
          <a:p>
            <a:pPr lvl="1"/>
            <a:r>
              <a:rPr lang="zh-TW" altLang="en-US" sz="2800" b="1" smtClean="0">
                <a:latin typeface="Arial" charset="0"/>
                <a:ea typeface="標楷體" pitchFamily="65" charset="-120"/>
              </a:rPr>
              <a:t>摘寫</a:t>
            </a:r>
            <a:r>
              <a:rPr lang="en-US" altLang="zh-TW" sz="2800" b="1" smtClean="0">
                <a:latin typeface="Arial" charset="0"/>
                <a:ea typeface="標楷體" pitchFamily="65" charset="-120"/>
              </a:rPr>
              <a:t>(summary)</a:t>
            </a:r>
          </a:p>
          <a:p>
            <a:pPr lvl="2"/>
            <a:r>
              <a:rPr lang="zh-TW" altLang="en-US" sz="2400" smtClean="0">
                <a:latin typeface="Arial" charset="0"/>
                <a:ea typeface="標楷體" pitchFamily="65" charset="-120"/>
              </a:rPr>
              <a:t>濃縮字句，摘出原文的主要論點</a:t>
            </a:r>
            <a:endParaRPr lang="en-US" altLang="zh-TW" sz="2400" smtClean="0">
              <a:latin typeface="Arial" charset="0"/>
              <a:ea typeface="標楷體" pitchFamily="65" charset="-120"/>
            </a:endParaRPr>
          </a:p>
          <a:p>
            <a:pPr lvl="1"/>
            <a:r>
              <a:rPr lang="zh-TW" altLang="en-US" sz="2800" b="1" smtClean="0">
                <a:latin typeface="Arial" charset="0"/>
                <a:ea typeface="標楷體" pitchFamily="65" charset="-120"/>
              </a:rPr>
              <a:t>改寫</a:t>
            </a:r>
            <a:r>
              <a:rPr lang="en-US" altLang="zh-TW" sz="2800" b="1" smtClean="0">
                <a:latin typeface="Arial" charset="0"/>
                <a:ea typeface="標楷體" pitchFamily="65" charset="-120"/>
              </a:rPr>
              <a:t>(paraphrase)</a:t>
            </a:r>
          </a:p>
          <a:p>
            <a:pPr lvl="2"/>
            <a:r>
              <a:rPr lang="zh-TW" altLang="en-US" sz="2400" smtClean="0">
                <a:latin typeface="Arial" charset="0"/>
                <a:ea typeface="標楷體" pitchFamily="65" charset="-120"/>
              </a:rPr>
              <a:t>將不同出處文章整理合併，保留原論點，但加上自己的詮釋觀點</a:t>
            </a:r>
            <a:endParaRPr lang="en-US" altLang="zh-TW" sz="2400" smtClean="0">
              <a:latin typeface="Arial" charset="0"/>
              <a:ea typeface="標楷體" pitchFamily="65" charset="-120"/>
            </a:endParaRPr>
          </a:p>
          <a:p>
            <a:pPr lvl="1"/>
            <a:r>
              <a:rPr lang="zh-TW" altLang="en-US" sz="2800" b="1" smtClean="0">
                <a:latin typeface="Arial" charset="0"/>
                <a:ea typeface="標楷體" pitchFamily="65" charset="-120"/>
              </a:rPr>
              <a:t>引用</a:t>
            </a:r>
            <a:r>
              <a:rPr lang="en-US" altLang="zh-TW" sz="2800" b="1" smtClean="0">
                <a:latin typeface="Arial" charset="0"/>
                <a:ea typeface="標楷體" pitchFamily="65" charset="-120"/>
              </a:rPr>
              <a:t>(citation)</a:t>
            </a:r>
          </a:p>
          <a:p>
            <a:pPr lvl="2"/>
            <a:r>
              <a:rPr lang="zh-TW" altLang="en-US" sz="2600" smtClean="0">
                <a:latin typeface="Arial" charset="0"/>
                <a:ea typeface="標楷體" pitchFamily="65" charset="-120"/>
              </a:rPr>
              <a:t>指出原作者與出處</a:t>
            </a:r>
            <a:endParaRPr lang="en-US" altLang="zh-TW" sz="2600" smtClean="0">
              <a:latin typeface="Arial" charset="0"/>
              <a:ea typeface="標楷體" pitchFamily="65" charset="-120"/>
            </a:endParaRPr>
          </a:p>
          <a:p>
            <a:pPr lvl="2">
              <a:buFont typeface="Arial" charset="0"/>
              <a:buNone/>
            </a:pPr>
            <a:endParaRPr lang="en-US" altLang="zh-TW" sz="2400" smtClean="0">
              <a:latin typeface="Arial" charset="0"/>
              <a:ea typeface="標楷體" pitchFamily="65" charset="-120"/>
            </a:endParaRPr>
          </a:p>
          <a:p>
            <a:pPr lvl="1"/>
            <a:endParaRPr lang="zh-TW" altLang="en-US" smtClean="0">
              <a:latin typeface="Arial" charset="0"/>
              <a:ea typeface="標楷體" pitchFamily="65" charset="-120"/>
            </a:endParaRPr>
          </a:p>
        </p:txBody>
      </p:sp>
      <p:sp>
        <p:nvSpPr>
          <p:cNvPr id="4" name="矩形 3"/>
          <p:cNvSpPr/>
          <p:nvPr/>
        </p:nvSpPr>
        <p:spPr>
          <a:xfrm>
            <a:off x="8643097" y="1717081"/>
            <a:ext cx="2904565" cy="923330"/>
          </a:xfrm>
          <a:prstGeom prst="rect">
            <a:avLst/>
          </a:prstGeom>
          <a:noFill/>
        </p:spPr>
        <p:txBody>
          <a:bodyPr>
            <a:spAutoFit/>
          </a:bodyPr>
          <a:lstStyle/>
          <a:p>
            <a:pPr algn="ctr" fontAlgn="auto">
              <a:spcBef>
                <a:spcPts val="0"/>
              </a:spcBef>
              <a:spcAft>
                <a:spcPts val="0"/>
              </a:spcAft>
              <a:defRPr/>
            </a:pPr>
            <a:r>
              <a:rPr kumimoji="0" lang="en-US" altLang="zh-TW" sz="5400" b="1" dirty="0">
                <a:ln w="6600">
                  <a:solidFill>
                    <a:schemeClr val="accent2"/>
                  </a:solidFill>
                  <a:prstDash val="solid"/>
                </a:ln>
                <a:solidFill>
                  <a:srgbClr val="FFFFFF"/>
                </a:solidFill>
                <a:effectLst>
                  <a:outerShdw dist="38100" dir="2700000" algn="tl" rotWithShape="0">
                    <a:schemeClr val="accent2"/>
                  </a:outerShdw>
                </a:effectLst>
                <a:latin typeface="+mn-ea"/>
                <a:ea typeface="+mn-ea"/>
              </a:rPr>
              <a:t>+</a:t>
            </a:r>
            <a:r>
              <a:rPr kumimoji="0" lang="zh-TW" altLang="en-US" sz="5400" b="1" dirty="0">
                <a:ln w="6600">
                  <a:solidFill>
                    <a:schemeClr val="accent2"/>
                  </a:solidFill>
                  <a:prstDash val="solid"/>
                </a:ln>
                <a:solidFill>
                  <a:srgbClr val="FFFFFF"/>
                </a:solidFill>
                <a:effectLst>
                  <a:outerShdw dist="38100" dir="2700000" algn="tl" rotWithShape="0">
                    <a:schemeClr val="accent2"/>
                  </a:outerShdw>
                </a:effectLst>
                <a:latin typeface="+mn-ea"/>
                <a:ea typeface="+mn-ea"/>
              </a:rPr>
              <a:t> 引用</a:t>
            </a:r>
            <a:endParaRPr kumimoji="0" lang="zh-TW" altLang="en-US" sz="5400" b="1" dirty="0">
              <a:ln w="6600">
                <a:solidFill>
                  <a:schemeClr val="accent2"/>
                </a:solidFill>
                <a:prstDash val="solid"/>
              </a:ln>
              <a:solidFill>
                <a:srgbClr val="FFFFFF"/>
              </a:solidFill>
              <a:effectLst>
                <a:outerShdw dist="38100" dir="2700000" algn="tl" rotWithShape="0">
                  <a:schemeClr val="accent2"/>
                </a:outerShdw>
              </a:effectLst>
              <a:latin typeface="+mn-lt"/>
              <a:ea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4600" y="87313"/>
            <a:ext cx="10515600" cy="628650"/>
          </a:xfrm>
        </p:spPr>
        <p:txBody>
          <a:bodyPr>
            <a:normAutofit fontScale="90000"/>
          </a:bodyPr>
          <a:lstStyle/>
          <a:p>
            <a:r>
              <a:rPr lang="zh-TW" altLang="en-US" sz="4000" b="1" smtClean="0">
                <a:latin typeface="Arial" charset="0"/>
                <a:ea typeface="標楷體" pitchFamily="65" charset="-120"/>
              </a:rPr>
              <a:t>範例</a:t>
            </a:r>
            <a:r>
              <a:rPr lang="en-US" altLang="zh-TW" sz="4000" b="1" smtClean="0">
                <a:latin typeface="Arial" charset="0"/>
                <a:ea typeface="標楷體" pitchFamily="65" charset="-120"/>
              </a:rPr>
              <a:t>:</a:t>
            </a:r>
            <a:r>
              <a:rPr lang="zh-TW" altLang="en-US" sz="4000" b="1" smtClean="0">
                <a:latin typeface="Arial" charset="0"/>
                <a:ea typeface="標楷體" pitchFamily="65" charset="-120"/>
              </a:rPr>
              <a:t> </a:t>
            </a:r>
            <a:r>
              <a:rPr lang="en-US" altLang="zh-TW" sz="4000" b="1" smtClean="0">
                <a:latin typeface="Arial" charset="0"/>
                <a:ea typeface="標楷體" pitchFamily="65" charset="-120"/>
              </a:rPr>
              <a:t>Elsevier</a:t>
            </a:r>
            <a:r>
              <a:rPr lang="zh-TW" altLang="en-US" sz="4000" b="1" smtClean="0">
                <a:latin typeface="Arial" charset="0"/>
                <a:ea typeface="標楷體" pitchFamily="65" charset="-120"/>
              </a:rPr>
              <a:t>對剽竊定義和建議</a:t>
            </a:r>
          </a:p>
        </p:txBody>
      </p:sp>
      <p:sp>
        <p:nvSpPr>
          <p:cNvPr id="5" name="內容版面配置區 4"/>
          <p:cNvSpPr>
            <a:spLocks noGrp="1"/>
          </p:cNvSpPr>
          <p:nvPr>
            <p:ph idx="1"/>
          </p:nvPr>
        </p:nvSpPr>
        <p:spPr>
          <a:xfrm>
            <a:off x="1244600" y="715963"/>
            <a:ext cx="10515600" cy="320675"/>
          </a:xfrm>
        </p:spPr>
        <p:txBody>
          <a:bodyPr>
            <a:normAutofit/>
          </a:bodyPr>
          <a:lstStyle/>
          <a:p>
            <a:pPr>
              <a:lnSpc>
                <a:spcPct val="80000"/>
              </a:lnSpc>
              <a:buFont typeface="Arial" charset="0"/>
              <a:buNone/>
            </a:pPr>
            <a:r>
              <a:rPr lang="en-US" altLang="zh-TW" sz="1800" smtClean="0">
                <a:latin typeface="Arial" charset="0"/>
                <a:ea typeface="標楷體" pitchFamily="65" charset="-120"/>
                <a:hlinkClick r:id="rId2"/>
              </a:rPr>
              <a:t>http://www.elsevier.com/__</a:t>
            </a:r>
            <a:r>
              <a:rPr lang="en-US" altLang="zh-TW" sz="1800" smtClean="0">
                <a:latin typeface="Arial" charset="0"/>
                <a:ea typeface="標楷體" pitchFamily="65" charset="-120"/>
                <a:hlinkClick r:id="rId3"/>
              </a:rPr>
              <a:t>data/assets/pdf_file/0009/183357/ETHICS_CH_PLA01a_updatedURL.pdf</a:t>
            </a:r>
            <a:endParaRPr lang="en-US" altLang="zh-TW" sz="1800" smtClean="0">
              <a:latin typeface="Arial" charset="0"/>
              <a:ea typeface="標楷體" pitchFamily="65" charset="-120"/>
            </a:endParaRPr>
          </a:p>
          <a:p>
            <a:pPr>
              <a:lnSpc>
                <a:spcPct val="80000"/>
              </a:lnSpc>
            </a:pPr>
            <a:endParaRPr lang="zh-TW" altLang="en-US" smtClean="0">
              <a:latin typeface="Arial" charset="0"/>
              <a:ea typeface="標楷體" pitchFamily="65" charset="-120"/>
            </a:endParaRPr>
          </a:p>
        </p:txBody>
      </p:sp>
      <p:pic>
        <p:nvPicPr>
          <p:cNvPr id="63491" name="圖片 8"/>
          <p:cNvPicPr>
            <a:picLocks noChangeAspect="1"/>
          </p:cNvPicPr>
          <p:nvPr/>
        </p:nvPicPr>
        <p:blipFill>
          <a:blip r:embed="rId4"/>
          <a:srcRect/>
          <a:stretch>
            <a:fillRect/>
          </a:stretch>
        </p:blipFill>
        <p:spPr bwMode="auto">
          <a:xfrm>
            <a:off x="1598613" y="1198563"/>
            <a:ext cx="8356600" cy="544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圖片 3"/>
          <p:cNvPicPr>
            <a:picLocks noChangeAspect="1"/>
          </p:cNvPicPr>
          <p:nvPr/>
        </p:nvPicPr>
        <p:blipFill>
          <a:blip r:embed="rId2"/>
          <a:srcRect/>
          <a:stretch>
            <a:fillRect/>
          </a:stretch>
        </p:blipFill>
        <p:spPr bwMode="auto">
          <a:xfrm>
            <a:off x="8920163" y="6218238"/>
            <a:ext cx="1593850" cy="519112"/>
          </a:xfrm>
          <a:prstGeom prst="rect">
            <a:avLst/>
          </a:prstGeom>
          <a:noFill/>
          <a:ln w="9525">
            <a:noFill/>
            <a:miter lim="800000"/>
            <a:headEnd/>
            <a:tailEnd/>
          </a:ln>
        </p:spPr>
      </p:pic>
      <p:pic>
        <p:nvPicPr>
          <p:cNvPr id="2" name="圖片 1"/>
          <p:cNvPicPr>
            <a:picLocks noChangeAspect="1"/>
          </p:cNvPicPr>
          <p:nvPr/>
        </p:nvPicPr>
        <p:blipFill>
          <a:blip r:embed="rId3"/>
          <a:stretch>
            <a:fillRect/>
          </a:stretch>
        </p:blipFill>
        <p:spPr>
          <a:xfrm>
            <a:off x="2692292" y="393410"/>
            <a:ext cx="6562725" cy="4886325"/>
          </a:xfrm>
          <a:prstGeom prst="rect">
            <a:avLst/>
          </a:prstGeom>
        </p:spPr>
      </p:pic>
      <p:sp>
        <p:nvSpPr>
          <p:cNvPr id="3" name="文字方塊 2"/>
          <p:cNvSpPr txBox="1"/>
          <p:nvPr/>
        </p:nvSpPr>
        <p:spPr>
          <a:xfrm>
            <a:off x="1571223" y="5473521"/>
            <a:ext cx="8942790" cy="830997"/>
          </a:xfrm>
          <a:prstGeom prst="rect">
            <a:avLst/>
          </a:prstGeom>
          <a:noFill/>
        </p:spPr>
        <p:txBody>
          <a:bodyPr wrap="squar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活動網址：</a:t>
            </a:r>
            <a:r>
              <a:rPr lang="en-US" altLang="zh-TW" sz="2400" b="1" u="sng" dirty="0">
                <a:latin typeface="微軟正黑體" panose="020B0604030504040204" pitchFamily="34" charset="-120"/>
                <a:ea typeface="微軟正黑體" panose="020B0604030504040204" pitchFamily="34" charset="-120"/>
                <a:hlinkClick r:id="rId4"/>
              </a:rPr>
              <a:t>https://</a:t>
            </a:r>
            <a:r>
              <a:rPr lang="en-US" altLang="zh-TW" sz="2400" b="1" u="sng" dirty="0" smtClean="0">
                <a:latin typeface="微軟正黑體" panose="020B0604030504040204" pitchFamily="34" charset="-120"/>
                <a:ea typeface="微軟正黑體" panose="020B0604030504040204" pitchFamily="34" charset="-120"/>
                <a:hlinkClick r:id="rId4"/>
              </a:rPr>
              <a:t>goo.gl/K52sCK</a:t>
            </a:r>
            <a:endParaRPr lang="en-US" altLang="zh-TW" sz="2400" b="1" u="sng" dirty="0" smtClean="0">
              <a:latin typeface="微軟正黑體" panose="020B0604030504040204" pitchFamily="34" charset="-120"/>
              <a:ea typeface="微軟正黑體" panose="020B0604030504040204" pitchFamily="34" charset="-120"/>
            </a:endParaRPr>
          </a:p>
          <a:p>
            <a:pPr algn="ctr"/>
            <a:r>
              <a:rPr lang="en-US" altLang="zh-TW" sz="2400" b="1" dirty="0" smtClean="0">
                <a:latin typeface="微軟正黑體" panose="020B0604030504040204" pitchFamily="34" charset="-120"/>
                <a:ea typeface="微軟正黑體" panose="020B0604030504040204" pitchFamily="34" charset="-120"/>
              </a:rPr>
              <a:t>iGroup</a:t>
            </a:r>
            <a:r>
              <a:rPr lang="zh-TW" altLang="en-US" sz="2400" b="1" dirty="0" smtClean="0">
                <a:latin typeface="微軟正黑體" panose="020B0604030504040204" pitchFamily="34" charset="-120"/>
                <a:ea typeface="微軟正黑體" panose="020B0604030504040204" pitchFamily="34" charset="-120"/>
              </a:rPr>
              <a:t>官網：</a:t>
            </a:r>
            <a:r>
              <a:rPr lang="en-US" altLang="zh-TW" sz="2400" b="1" dirty="0">
                <a:latin typeface="微軟正黑體" panose="020B0604030504040204" pitchFamily="34" charset="-120"/>
                <a:ea typeface="微軟正黑體" panose="020B0604030504040204" pitchFamily="34" charset="-120"/>
                <a:hlinkClick r:id="rId5"/>
              </a:rPr>
              <a:t>http://www.igroup.com.tw</a:t>
            </a:r>
            <a:r>
              <a:rPr lang="en-US" altLang="zh-TW" sz="2400" b="1" dirty="0" smtClean="0">
                <a:latin typeface="微軟正黑體" panose="020B0604030504040204" pitchFamily="34" charset="-120"/>
                <a:ea typeface="微軟正黑體" panose="020B0604030504040204" pitchFamily="34" charset="-120"/>
                <a:hlinkClick r:id="rId5"/>
              </a:rPr>
              <a:t>/</a:t>
            </a:r>
            <a:r>
              <a:rPr lang="zh-TW" altLang="en-US" sz="2400" b="1" dirty="0" smtClean="0">
                <a:latin typeface="微軟正黑體" panose="020B0604030504040204" pitchFamily="34" charset="-120"/>
                <a:ea typeface="微軟正黑體" panose="020B0604030504040204" pitchFamily="34" charset="-120"/>
              </a:rPr>
              <a:t> </a:t>
            </a:r>
            <a:endParaRPr lang="zh-TW" altLang="en-US" sz="2400" b="1" dirty="0">
              <a:latin typeface="微軟正黑體" panose="020B0604030504040204" pitchFamily="34" charset="-120"/>
              <a:ea typeface="微軟正黑體" panose="020B0604030504040204" pitchFamily="34" charset="-12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81162" y="1470591"/>
            <a:ext cx="8829675" cy="2428875"/>
          </a:xfrm>
          <a:prstGeom prst="rect">
            <a:avLst/>
          </a:prstGeom>
        </p:spPr>
      </p:pic>
      <p:sp>
        <p:nvSpPr>
          <p:cNvPr id="5" name="內容版面配置區 4"/>
          <p:cNvSpPr txBox="1">
            <a:spLocks noGrp="1"/>
          </p:cNvSpPr>
          <p:nvPr>
            <p:ph idx="1"/>
          </p:nvPr>
        </p:nvSpPr>
        <p:spPr>
          <a:xfrm>
            <a:off x="941231" y="4415050"/>
            <a:ext cx="10520966" cy="885371"/>
          </a:xfrm>
          <a:prstGeom prst="rect">
            <a:avLst/>
          </a:prstGeom>
          <a:noFill/>
        </p:spPr>
        <p:txBody>
          <a:bodyPr wrap="squar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報名網址：</a:t>
            </a:r>
            <a:r>
              <a:rPr lang="en-US" altLang="zh-TW" sz="2400" b="1" u="sng" dirty="0">
                <a:latin typeface="微軟正黑體" panose="020B0604030504040204" pitchFamily="34" charset="-120"/>
                <a:ea typeface="微軟正黑體" panose="020B0604030504040204" pitchFamily="34" charset="-120"/>
                <a:hlinkClick r:id="rId3"/>
              </a:rPr>
              <a:t>http://www.igroup.com.tw/?</a:t>
            </a:r>
            <a:r>
              <a:rPr lang="en-US" altLang="zh-TW" sz="2400" b="1" u="sng" dirty="0" smtClean="0">
                <a:latin typeface="微軟正黑體" panose="020B0604030504040204" pitchFamily="34" charset="-120"/>
                <a:ea typeface="微軟正黑體" panose="020B0604030504040204" pitchFamily="34" charset="-120"/>
                <a:hlinkClick r:id="rId3"/>
              </a:rPr>
              <a:t>page_id=7249</a:t>
            </a:r>
            <a:r>
              <a:rPr lang="zh-TW" altLang="en-US" sz="2400" b="1" u="sng" dirty="0" smtClean="0">
                <a:latin typeface="微軟正黑體" panose="020B0604030504040204" pitchFamily="34" charset="-120"/>
                <a:ea typeface="微軟正黑體" panose="020B0604030504040204" pitchFamily="34" charset="-120"/>
              </a:rPr>
              <a:t> </a:t>
            </a:r>
            <a:endParaRPr lang="en-US" altLang="zh-TW" sz="2400" b="1" u="sng" dirty="0" smtClean="0">
              <a:latin typeface="微軟正黑體" panose="020B0604030504040204" pitchFamily="34" charset="-120"/>
              <a:ea typeface="微軟正黑體" panose="020B0604030504040204" pitchFamily="34" charset="-120"/>
            </a:endParaRPr>
          </a:p>
          <a:p>
            <a:pPr algn="ctr"/>
            <a:r>
              <a:rPr lang="en-US" altLang="zh-TW" sz="2400" b="1" dirty="0" smtClean="0">
                <a:latin typeface="微軟正黑體" panose="020B0604030504040204" pitchFamily="34" charset="-120"/>
                <a:ea typeface="微軟正黑體" panose="020B0604030504040204" pitchFamily="34" charset="-120"/>
              </a:rPr>
              <a:t>iGroup</a:t>
            </a:r>
            <a:r>
              <a:rPr lang="zh-TW" altLang="en-US" sz="2400" b="1" dirty="0" smtClean="0">
                <a:latin typeface="微軟正黑體" panose="020B0604030504040204" pitchFamily="34" charset="-120"/>
                <a:ea typeface="微軟正黑體" panose="020B0604030504040204" pitchFamily="34" charset="-120"/>
              </a:rPr>
              <a:t>官網：</a:t>
            </a:r>
            <a:r>
              <a:rPr lang="en-US" altLang="zh-TW" sz="2400" b="1" dirty="0">
                <a:latin typeface="微軟正黑體" panose="020B0604030504040204" pitchFamily="34" charset="-120"/>
                <a:ea typeface="微軟正黑體" panose="020B0604030504040204" pitchFamily="34" charset="-120"/>
                <a:hlinkClick r:id="rId4"/>
              </a:rPr>
              <a:t>http://www.igroup.com.tw</a:t>
            </a:r>
            <a:r>
              <a:rPr lang="en-US" altLang="zh-TW" sz="2400" b="1" dirty="0" smtClean="0">
                <a:latin typeface="微軟正黑體" panose="020B0604030504040204" pitchFamily="34" charset="-120"/>
                <a:ea typeface="微軟正黑體" panose="020B0604030504040204" pitchFamily="34" charset="-120"/>
                <a:hlinkClick r:id="rId4"/>
              </a:rPr>
              <a:t>/</a:t>
            </a:r>
            <a:r>
              <a:rPr lang="zh-TW" altLang="en-US" sz="2400" b="1" dirty="0" smtClean="0">
                <a:latin typeface="微軟正黑體" panose="020B0604030504040204" pitchFamily="34" charset="-120"/>
                <a:ea typeface="微軟正黑體" panose="020B0604030504040204" pitchFamily="34" charset="-120"/>
              </a:rPr>
              <a:t> </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292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4"/>
          <p:cNvSpPr txBox="1">
            <a:spLocks/>
          </p:cNvSpPr>
          <p:nvPr/>
        </p:nvSpPr>
        <p:spPr bwMode="auto">
          <a:xfrm>
            <a:off x="2943895" y="1677273"/>
            <a:ext cx="6400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0" lang="zh-TW" altLang="en-US" b="1" dirty="0" smtClean="0">
                <a:latin typeface="微軟正黑體" panose="020B0604030504040204" pitchFamily="34" charset="-120"/>
                <a:ea typeface="微軟正黑體" panose="020B0604030504040204" pitchFamily="34" charset="-120"/>
              </a:rPr>
              <a:t>歡迎聯繫我們</a:t>
            </a:r>
            <a:endParaRPr kumimoji="0" lang="en-US" altLang="zh-TW" b="1" dirty="0" smtClean="0">
              <a:latin typeface="微軟正黑體" panose="020B0604030504040204" pitchFamily="34" charset="-120"/>
              <a:ea typeface="微軟正黑體" panose="020B0604030504040204" pitchFamily="34" charset="-120"/>
            </a:endParaRPr>
          </a:p>
          <a:p>
            <a:pPr marL="0" indent="0" algn="ctr">
              <a:buNone/>
            </a:pPr>
            <a:endParaRPr kumimoji="0" lang="en-US" altLang="zh-TW" b="1" dirty="0" smtClean="0">
              <a:latin typeface="微軟正黑體" panose="020B0604030504040204" pitchFamily="34" charset="-120"/>
              <a:ea typeface="微軟正黑體" panose="020B0604030504040204" pitchFamily="34" charset="-120"/>
            </a:endParaRPr>
          </a:p>
          <a:p>
            <a:pPr marL="0" indent="0" algn="ctr">
              <a:buNone/>
            </a:pPr>
            <a:endParaRPr kumimoji="0" lang="en-US" altLang="zh-TW" b="1" dirty="0" smtClean="0">
              <a:latin typeface="微軟正黑體" panose="020B0604030504040204" pitchFamily="34" charset="-120"/>
              <a:ea typeface="微軟正黑體" panose="020B0604030504040204" pitchFamily="34" charset="-120"/>
            </a:endParaRPr>
          </a:p>
          <a:p>
            <a:pPr marL="0" indent="0" algn="ctr">
              <a:buNone/>
            </a:pPr>
            <a:r>
              <a:rPr kumimoji="0" lang="en-US" altLang="zh-TW" b="1" dirty="0" smtClean="0">
                <a:latin typeface="微軟正黑體" panose="020B0604030504040204" pitchFamily="34" charset="-120"/>
                <a:ea typeface="微軟正黑體" panose="020B0604030504040204" pitchFamily="34" charset="-120"/>
              </a:rPr>
              <a:t>iGroup Taiwan</a:t>
            </a:r>
          </a:p>
          <a:p>
            <a:pPr marL="0" indent="0" algn="ctr">
              <a:buNone/>
            </a:pPr>
            <a:r>
              <a:rPr kumimoji="0" lang="zh-TW" altLang="en-US" b="1" dirty="0" smtClean="0">
                <a:latin typeface="微軟正黑體" panose="020B0604030504040204" pitchFamily="34" charset="-120"/>
                <a:ea typeface="微軟正黑體" panose="020B0604030504040204" pitchFamily="34" charset="-120"/>
              </a:rPr>
              <a:t>智泉國際事業有限公司</a:t>
            </a:r>
            <a:endParaRPr kumimoji="0" lang="en-US" altLang="zh-TW" b="1" dirty="0" smtClean="0">
              <a:latin typeface="微軟正黑體" panose="020B0604030504040204" pitchFamily="34" charset="-120"/>
              <a:ea typeface="微軟正黑體" panose="020B0604030504040204" pitchFamily="34" charset="-120"/>
            </a:endParaRPr>
          </a:p>
          <a:p>
            <a:pPr marL="0" indent="0" algn="ctr">
              <a:buNone/>
            </a:pPr>
            <a:r>
              <a:rPr kumimoji="0" lang="en-US" altLang="zh-TW" b="1" dirty="0" smtClean="0">
                <a:latin typeface="微軟正黑體" panose="020B0604030504040204" pitchFamily="34" charset="-120"/>
                <a:ea typeface="微軟正黑體" panose="020B0604030504040204" pitchFamily="34" charset="-120"/>
              </a:rPr>
              <a:t>02-2571 3369</a:t>
            </a:r>
          </a:p>
          <a:p>
            <a:pPr marL="0" indent="0" algn="ctr">
              <a:buNone/>
            </a:pPr>
            <a:r>
              <a:rPr kumimoji="0" lang="en-US" altLang="zh-TW" b="1" dirty="0" smtClean="0">
                <a:latin typeface="微軟正黑體" panose="020B0604030504040204" pitchFamily="34" charset="-120"/>
                <a:ea typeface="微軟正黑體" panose="020B0604030504040204" pitchFamily="34" charset="-120"/>
                <a:hlinkClick r:id="rId2"/>
              </a:rPr>
              <a:t>service@igrouptaiwan.com</a:t>
            </a:r>
            <a:r>
              <a:rPr kumimoji="0" lang="en-US" altLang="zh-TW" b="1" dirty="0" smtClean="0">
                <a:latin typeface="微軟正黑體" panose="020B0604030504040204" pitchFamily="34" charset="-120"/>
                <a:ea typeface="微軟正黑體" panose="020B0604030504040204" pitchFamily="34" charset="-120"/>
              </a:rPr>
              <a:t> </a:t>
            </a:r>
          </a:p>
          <a:p>
            <a:pPr marL="0" indent="0" algn="ctr">
              <a:buNone/>
            </a:pPr>
            <a:r>
              <a:rPr kumimoji="0" lang="en-US" altLang="zh-TW" b="1" dirty="0" smtClean="0">
                <a:latin typeface="微軟正黑體" panose="020B0604030504040204" pitchFamily="34" charset="-120"/>
                <a:ea typeface="微軟正黑體" panose="020B0604030504040204" pitchFamily="34" charset="-120"/>
                <a:hlinkClick r:id="rId3"/>
              </a:rPr>
              <a:t>www.igroup.com.tw</a:t>
            </a:r>
            <a:r>
              <a:rPr kumimoji="0" lang="en-US" altLang="zh-TW" b="1" dirty="0" smtClean="0">
                <a:latin typeface="微軟正黑體" panose="020B0604030504040204" pitchFamily="34" charset="-120"/>
                <a:ea typeface="微軟正黑體" panose="020B0604030504040204" pitchFamily="34" charset="-120"/>
              </a:rPr>
              <a:t> </a:t>
            </a:r>
            <a:endParaRPr kumimoji="0" lang="zh-TW" altLang="en-US" b="1" dirty="0">
              <a:latin typeface="微軟正黑體" panose="020B0604030504040204" pitchFamily="34" charset="-120"/>
              <a:ea typeface="微軟正黑體" panose="020B0604030504040204" pitchFamily="34" charset="-120"/>
            </a:endParaRPr>
          </a:p>
        </p:txBody>
      </p:sp>
      <p:pic>
        <p:nvPicPr>
          <p:cNvPr id="5" name="圖片 3"/>
          <p:cNvPicPr>
            <a:picLocks noChangeAspect="1"/>
          </p:cNvPicPr>
          <p:nvPr/>
        </p:nvPicPr>
        <p:blipFill>
          <a:blip r:embed="rId4"/>
          <a:srcRect/>
          <a:stretch>
            <a:fillRect/>
          </a:stretch>
        </p:blipFill>
        <p:spPr bwMode="auto">
          <a:xfrm>
            <a:off x="5257218" y="2532689"/>
            <a:ext cx="1593850" cy="519112"/>
          </a:xfrm>
          <a:prstGeom prst="rect">
            <a:avLst/>
          </a:prstGeom>
          <a:noFill/>
          <a:ln w="9525">
            <a:noFill/>
            <a:miter lim="800000"/>
            <a:headEnd/>
            <a:tailEnd/>
          </a:ln>
        </p:spPr>
      </p:pic>
    </p:spTree>
    <p:extLst>
      <p:ext uri="{BB962C8B-B14F-4D97-AF65-F5344CB8AC3E}">
        <p14:creationId xmlns:p14="http://schemas.microsoft.com/office/powerpoint/2010/main" val="160784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p:txBody>
          <a:bodyPr/>
          <a:lstStyle/>
          <a:p>
            <a:endParaRPr lang="zh-TW" altLang="en-US" smtClean="0"/>
          </a:p>
        </p:txBody>
      </p:sp>
      <p:sp>
        <p:nvSpPr>
          <p:cNvPr id="18434" name="內容版面配置區 2"/>
          <p:cNvSpPr>
            <a:spLocks noGrp="1"/>
          </p:cNvSpPr>
          <p:nvPr>
            <p:ph idx="1"/>
          </p:nvPr>
        </p:nvSpPr>
        <p:spPr/>
        <p:txBody>
          <a:bodyPr/>
          <a:lstStyle/>
          <a:p>
            <a:endParaRPr lang="zh-TW" altLang="en-US" smtClean="0"/>
          </a:p>
        </p:txBody>
      </p:sp>
      <p:pic>
        <p:nvPicPr>
          <p:cNvPr id="18435" name="圖片 4"/>
          <p:cNvPicPr>
            <a:picLocks noChangeAspect="1"/>
          </p:cNvPicPr>
          <p:nvPr/>
        </p:nvPicPr>
        <p:blipFill>
          <a:blip r:embed="rId2"/>
          <a:srcRect/>
          <a:stretch>
            <a:fillRect/>
          </a:stretch>
        </p:blipFill>
        <p:spPr bwMode="auto">
          <a:xfrm>
            <a:off x="1247775" y="295275"/>
            <a:ext cx="10106025"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圖片 4"/>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19458" name="Picture 1" descr="Moon DaeSung.jpg"/>
          <p:cNvPicPr>
            <a:picLocks noChangeAspect="1"/>
          </p:cNvPicPr>
          <p:nvPr/>
        </p:nvPicPr>
        <p:blipFill>
          <a:blip r:embed="rId4"/>
          <a:srcRect/>
          <a:stretch>
            <a:fillRect/>
          </a:stretch>
        </p:blipFill>
        <p:spPr bwMode="auto">
          <a:xfrm>
            <a:off x="2411413" y="446088"/>
            <a:ext cx="4595812" cy="5661025"/>
          </a:xfrm>
          <a:prstGeom prst="rect">
            <a:avLst/>
          </a:prstGeom>
          <a:noFill/>
          <a:ln w="9525">
            <a:noFill/>
            <a:miter lim="800000"/>
            <a:headEnd/>
            <a:tailEnd/>
          </a:ln>
        </p:spPr>
      </p:pic>
      <p:sp>
        <p:nvSpPr>
          <p:cNvPr id="3" name="Rectangle 2"/>
          <p:cNvSpPr/>
          <p:nvPr/>
        </p:nvSpPr>
        <p:spPr>
          <a:xfrm rot="20110568">
            <a:off x="1227500" y="2833156"/>
            <a:ext cx="5871868" cy="1231106"/>
          </a:xfrm>
          <a:prstGeom prst="rect">
            <a:avLst/>
          </a:prstGeom>
          <a:solidFill>
            <a:schemeClr val="tx1"/>
          </a:solidFill>
          <a:ln w="57150">
            <a:solidFill>
              <a:srgbClr val="FF0000"/>
            </a:solidFill>
          </a:ln>
          <a:scene3d>
            <a:camera prst="orthographicFront"/>
            <a:lightRig rig="threePt" dir="t"/>
          </a:scene3d>
          <a:sp3d>
            <a:bevelT prst="slope"/>
          </a:sp3d>
        </p:spPr>
        <p:txBody>
          <a:bodyPr lIns="121920" tIns="60960" rIns="121920" bIns="60960">
            <a:spAutoFit/>
          </a:bodyPr>
          <a:lstStyle/>
          <a:p>
            <a:pPr algn="ctr" fontAlgn="auto">
              <a:spcBef>
                <a:spcPts val="0"/>
              </a:spcBef>
              <a:spcAft>
                <a:spcPts val="0"/>
              </a:spcAft>
              <a:defRPr/>
            </a:pPr>
            <a:r>
              <a:rPr kumimoji="0" lang="en-US"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rPr>
              <a:t>RESIGNED</a:t>
            </a:r>
          </a:p>
        </p:txBody>
      </p:sp>
      <p:sp>
        <p:nvSpPr>
          <p:cNvPr id="4" name="Rectangle 3"/>
          <p:cNvSpPr/>
          <p:nvPr/>
        </p:nvSpPr>
        <p:spPr>
          <a:xfrm>
            <a:off x="4079875" y="6453188"/>
            <a:ext cx="7848600" cy="379412"/>
          </a:xfrm>
          <a:prstGeom prst="rect">
            <a:avLst/>
          </a:prstGeom>
        </p:spPr>
        <p:txBody>
          <a:bodyPr>
            <a:spAutoFit/>
          </a:bodyPr>
          <a:lstStyle/>
          <a:p>
            <a:pPr fontAlgn="auto">
              <a:spcBef>
                <a:spcPts val="0"/>
              </a:spcBef>
              <a:spcAft>
                <a:spcPts val="0"/>
              </a:spcAft>
              <a:defRPr/>
            </a:pPr>
            <a:r>
              <a:rPr kumimoji="0" lang="en-GB" sz="1867" dirty="0">
                <a:latin typeface="+mn-lt"/>
                <a:ea typeface="+mn-ea"/>
                <a:hlinkClick r:id="rId5"/>
              </a:rPr>
              <a:t>http://res.heraldm.com/content/image/2012/12/19/20121219000334_0.jpg</a:t>
            </a:r>
            <a:endParaRPr kumimoji="0" lang="en-GB" sz="1867" dirty="0">
              <a:latin typeface="+mn-lt"/>
              <a:ea typeface="+mn-ea"/>
            </a:endParaRPr>
          </a:p>
        </p:txBody>
      </p:sp>
      <p:sp>
        <p:nvSpPr>
          <p:cNvPr id="19461" name="文字方塊 5"/>
          <p:cNvSpPr txBox="1">
            <a:spLocks noChangeArrowheads="1"/>
          </p:cNvSpPr>
          <p:nvPr/>
        </p:nvSpPr>
        <p:spPr bwMode="auto">
          <a:xfrm>
            <a:off x="7086600" y="3860800"/>
            <a:ext cx="4506913" cy="1616075"/>
          </a:xfrm>
          <a:prstGeom prst="rect">
            <a:avLst/>
          </a:prstGeom>
          <a:noFill/>
          <a:ln w="9525">
            <a:noFill/>
            <a:miter lim="800000"/>
            <a:headEnd/>
            <a:tailEnd/>
          </a:ln>
        </p:spPr>
        <p:txBody>
          <a:bodyPr>
            <a:spAutoFit/>
          </a:bodyPr>
          <a:lstStyle/>
          <a:p>
            <a:r>
              <a:rPr kumimoji="0" lang="zh-TW" altLang="en-US" sz="2000">
                <a:ea typeface="標楷體" pitchFamily="65" charset="-120"/>
              </a:rPr>
              <a:t>韓國時報</a:t>
            </a:r>
            <a:r>
              <a:rPr kumimoji="0" lang="en-US" altLang="zh-TW" sz="2000">
                <a:ea typeface="標楷體" pitchFamily="65" charset="-120"/>
              </a:rPr>
              <a:t>2014/2/28</a:t>
            </a:r>
            <a:r>
              <a:rPr kumimoji="0" lang="zh-TW" altLang="en-US" sz="2000">
                <a:ea typeface="標楷體" pitchFamily="65" charset="-120"/>
              </a:rPr>
              <a:t>報導</a:t>
            </a:r>
            <a:r>
              <a:rPr kumimoji="0" lang="en-US" altLang="zh-TW" sz="2000">
                <a:ea typeface="標楷體" pitchFamily="65" charset="-120"/>
              </a:rPr>
              <a:t/>
            </a:r>
            <a:br>
              <a:rPr kumimoji="0" lang="en-US" altLang="zh-TW" sz="2000">
                <a:ea typeface="標楷體" pitchFamily="65" charset="-120"/>
              </a:rPr>
            </a:br>
            <a:r>
              <a:rPr kumimoji="0" lang="zh-TW" altLang="en-US" sz="2000">
                <a:ea typeface="標楷體" pitchFamily="65" charset="-120"/>
              </a:rPr>
              <a:t>韓國國民大學（</a:t>
            </a:r>
            <a:r>
              <a:rPr kumimoji="0" lang="en-US" altLang="zh-TW" sz="2000">
                <a:ea typeface="標楷體" pitchFamily="65" charset="-120"/>
              </a:rPr>
              <a:t>Kookmin University</a:t>
            </a:r>
            <a:r>
              <a:rPr kumimoji="0" lang="zh-TW" altLang="en-US" sz="2000">
                <a:ea typeface="標楷體" pitchFamily="65" charset="-120"/>
              </a:rPr>
              <a:t>）</a:t>
            </a:r>
            <a:r>
              <a:rPr kumimoji="0" lang="en-US" altLang="zh-TW" sz="2000">
                <a:ea typeface="標楷體" pitchFamily="65" charset="-120"/>
              </a:rPr>
              <a:t/>
            </a:r>
            <a:br>
              <a:rPr kumimoji="0" lang="en-US" altLang="zh-TW" sz="2000">
                <a:ea typeface="標楷體" pitchFamily="65" charset="-120"/>
              </a:rPr>
            </a:br>
            <a:r>
              <a:rPr kumimoji="0" lang="zh-TW" altLang="en-US" sz="2000">
                <a:ea typeface="標楷體" pitchFamily="65" charset="-120"/>
              </a:rPr>
              <a:t>確認，韓國籍國際奧會</a:t>
            </a:r>
            <a:r>
              <a:rPr kumimoji="0" lang="en-US" altLang="zh-TW" sz="2000">
                <a:ea typeface="標楷體" pitchFamily="65" charset="-120"/>
              </a:rPr>
              <a:t>(IOC)</a:t>
            </a:r>
            <a:r>
              <a:rPr kumimoji="0" lang="zh-TW" altLang="en-US" sz="2000">
                <a:ea typeface="標楷體" pitchFamily="65" charset="-120"/>
              </a:rPr>
              <a:t>運動委員兼立法者</a:t>
            </a:r>
            <a:r>
              <a:rPr kumimoji="0" lang="en-US" altLang="zh-TW" sz="2000">
                <a:ea typeface="標楷體" pitchFamily="65" charset="-120"/>
              </a:rPr>
              <a:t>-</a:t>
            </a:r>
            <a:r>
              <a:rPr kumimoji="0" lang="zh-TW" altLang="en-US" sz="2000" b="1">
                <a:ea typeface="標楷體" pitchFamily="65" charset="-120"/>
              </a:rPr>
              <a:t>文大成（</a:t>
            </a:r>
            <a:r>
              <a:rPr kumimoji="0" lang="en-US" altLang="zh-TW" sz="2000" b="1">
                <a:ea typeface="標楷體" pitchFamily="65" charset="-120"/>
              </a:rPr>
              <a:t>Moon Dae-sung</a:t>
            </a:r>
            <a:r>
              <a:rPr kumimoji="0" lang="zh-TW" altLang="en-US" sz="2000" b="1">
                <a:ea typeface="標楷體" pitchFamily="65" charset="-120"/>
              </a:rPr>
              <a:t>）</a:t>
            </a:r>
            <a:r>
              <a:rPr kumimoji="0" lang="zh-TW" altLang="en-US" sz="2000">
                <a:ea typeface="標楷體" pitchFamily="65" charset="-120"/>
              </a:rPr>
              <a:t>的博士論文，構成嚴重抄襲行為。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7313" y="228600"/>
            <a:ext cx="10515600" cy="712788"/>
          </a:xfrm>
        </p:spPr>
        <p:txBody>
          <a:bodyPr>
            <a:normAutofit fontScale="90000"/>
          </a:bodyPr>
          <a:lstStyle/>
          <a:p>
            <a:r>
              <a:rPr lang="en-US" altLang="zh-TW" sz="3200" b="1" smtClean="0">
                <a:latin typeface="Arial" charset="0"/>
                <a:ea typeface="標楷體" pitchFamily="65" charset="-120"/>
                <a:hlinkClick r:id="rId2"/>
              </a:rPr>
              <a:t>KISTI </a:t>
            </a:r>
            <a:r>
              <a:rPr lang="zh-TW" altLang="en-US" sz="3200" b="1" smtClean="0">
                <a:latin typeface="Arial" charset="0"/>
                <a:ea typeface="標楷體" pitchFamily="65" charset="-120"/>
                <a:hlinkClick r:id="rId2"/>
              </a:rPr>
              <a:t>韓國期刊加入</a:t>
            </a:r>
            <a:r>
              <a:rPr lang="en-US" altLang="zh-TW" sz="3200" b="1" smtClean="0">
                <a:latin typeface="Arial" charset="0"/>
                <a:ea typeface="標楷體" pitchFamily="65" charset="-120"/>
                <a:hlinkClick r:id="rId2"/>
              </a:rPr>
              <a:t>Turnitin/iThenticate</a:t>
            </a:r>
            <a:r>
              <a:rPr lang="zh-TW" altLang="en-US" sz="3200" b="1" smtClean="0">
                <a:latin typeface="Arial" charset="0"/>
                <a:ea typeface="標楷體" pitchFamily="65" charset="-120"/>
                <a:hlinkClick r:id="rId2"/>
              </a:rPr>
              <a:t>比對資源</a:t>
            </a:r>
            <a:r>
              <a:rPr lang="en-US" altLang="zh-TW" sz="3200" b="1" smtClean="0">
                <a:solidFill>
                  <a:srgbClr val="2E75B6"/>
                </a:solidFill>
                <a:latin typeface="Arial" charset="0"/>
                <a:ea typeface="標楷體" pitchFamily="65" charset="-120"/>
              </a:rPr>
              <a:t>(2014.09)</a:t>
            </a:r>
            <a:endParaRPr lang="zh-TW" altLang="en-US" sz="3200" smtClean="0">
              <a:solidFill>
                <a:srgbClr val="2E75B6"/>
              </a:solidFill>
              <a:latin typeface="Arial" charset="0"/>
              <a:ea typeface="標楷體" pitchFamily="65" charset="-120"/>
            </a:endParaRPr>
          </a:p>
        </p:txBody>
      </p:sp>
      <p:sp>
        <p:nvSpPr>
          <p:cNvPr id="21506" name="內容版面配置區 2"/>
          <p:cNvSpPr>
            <a:spLocks noGrp="1"/>
          </p:cNvSpPr>
          <p:nvPr>
            <p:ph idx="1"/>
          </p:nvPr>
        </p:nvSpPr>
        <p:spPr/>
        <p:txBody>
          <a:bodyPr/>
          <a:lstStyle/>
          <a:p>
            <a:endParaRPr lang="zh-TW" altLang="en-US" smtClean="0"/>
          </a:p>
        </p:txBody>
      </p:sp>
      <p:pic>
        <p:nvPicPr>
          <p:cNvPr id="21507" name="圖片 3"/>
          <p:cNvPicPr>
            <a:picLocks noChangeAspect="1"/>
          </p:cNvPicPr>
          <p:nvPr/>
        </p:nvPicPr>
        <p:blipFill>
          <a:blip r:embed="rId3"/>
          <a:srcRect/>
          <a:stretch>
            <a:fillRect/>
          </a:stretch>
        </p:blipFill>
        <p:spPr bwMode="auto">
          <a:xfrm>
            <a:off x="1143000" y="1071563"/>
            <a:ext cx="10228263" cy="578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p:nvPr>
        </p:nvSpPr>
        <p:spPr/>
        <p:txBody>
          <a:bodyPr/>
          <a:lstStyle/>
          <a:p>
            <a:endParaRPr lang="zh-TW" altLang="en-US" smtClean="0"/>
          </a:p>
        </p:txBody>
      </p:sp>
      <p:sp>
        <p:nvSpPr>
          <p:cNvPr id="22530" name="內容版面配置區 2"/>
          <p:cNvSpPr>
            <a:spLocks noGrp="1"/>
          </p:cNvSpPr>
          <p:nvPr>
            <p:ph idx="1"/>
          </p:nvPr>
        </p:nvSpPr>
        <p:spPr/>
        <p:txBody>
          <a:bodyPr/>
          <a:lstStyle/>
          <a:p>
            <a:endParaRPr lang="zh-TW" altLang="en-US" smtClean="0"/>
          </a:p>
        </p:txBody>
      </p:sp>
      <p:pic>
        <p:nvPicPr>
          <p:cNvPr id="22531" name="圖片 4"/>
          <p:cNvPicPr>
            <a:picLocks noChangeAspect="1"/>
          </p:cNvPicPr>
          <p:nvPr/>
        </p:nvPicPr>
        <p:blipFill>
          <a:blip r:embed="rId3"/>
          <a:srcRect/>
          <a:stretch>
            <a:fillRect/>
          </a:stretch>
        </p:blipFill>
        <p:spPr bwMode="auto">
          <a:xfrm>
            <a:off x="0" y="723900"/>
            <a:ext cx="12352338" cy="613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endParaRPr lang="zh-TW" altLang="en-US" smtClean="0"/>
          </a:p>
        </p:txBody>
      </p:sp>
      <p:sp>
        <p:nvSpPr>
          <p:cNvPr id="24578" name="內容版面配置區 2"/>
          <p:cNvSpPr>
            <a:spLocks noGrp="1"/>
          </p:cNvSpPr>
          <p:nvPr>
            <p:ph idx="1"/>
          </p:nvPr>
        </p:nvSpPr>
        <p:spPr/>
        <p:txBody>
          <a:bodyPr/>
          <a:lstStyle/>
          <a:p>
            <a:endParaRPr lang="zh-TW" altLang="en-US" smtClean="0"/>
          </a:p>
        </p:txBody>
      </p:sp>
      <p:sp>
        <p:nvSpPr>
          <p:cNvPr id="4" name="投影片編號版面配置區 3"/>
          <p:cNvSpPr>
            <a:spLocks noGrp="1"/>
          </p:cNvSpPr>
          <p:nvPr>
            <p:ph type="sldNum" sz="quarter" idx="12"/>
          </p:nvPr>
        </p:nvSpPr>
        <p:spPr/>
        <p:txBody>
          <a:bodyPr/>
          <a:lstStyle/>
          <a:p>
            <a:pPr>
              <a:defRPr/>
            </a:pPr>
            <a:fld id="{49B5DA16-81A3-4805-A3CC-FE2E8E7FE395}" type="slidenum">
              <a:rPr lang="zh-TW" altLang="en-US"/>
              <a:pPr>
                <a:defRPr/>
              </a:pPr>
              <a:t>8</a:t>
            </a:fld>
            <a:endParaRPr lang="en-US" altLang="zh-TW"/>
          </a:p>
        </p:txBody>
      </p:sp>
      <p:pic>
        <p:nvPicPr>
          <p:cNvPr id="24580" name="圖片 4"/>
          <p:cNvPicPr>
            <a:picLocks noChangeAspect="1"/>
          </p:cNvPicPr>
          <p:nvPr/>
        </p:nvPicPr>
        <p:blipFill>
          <a:blip r:embed="rId2"/>
          <a:srcRect/>
          <a:stretch>
            <a:fillRect/>
          </a:stretch>
        </p:blipFill>
        <p:spPr bwMode="auto">
          <a:xfrm>
            <a:off x="1603375" y="152400"/>
            <a:ext cx="9086850" cy="5324475"/>
          </a:xfrm>
          <a:prstGeom prst="rect">
            <a:avLst/>
          </a:prstGeom>
          <a:noFill/>
          <a:ln w="9525">
            <a:noFill/>
            <a:miter lim="800000"/>
            <a:headEnd/>
            <a:tailEnd/>
          </a:ln>
        </p:spPr>
      </p:pic>
      <p:sp>
        <p:nvSpPr>
          <p:cNvPr id="7" name="橢圓 6"/>
          <p:cNvSpPr/>
          <p:nvPr/>
        </p:nvSpPr>
        <p:spPr>
          <a:xfrm>
            <a:off x="2286000" y="4476750"/>
            <a:ext cx="4648200" cy="381000"/>
          </a:xfrm>
          <a:prstGeom prst="ellipse">
            <a:avLst/>
          </a:prstGeom>
          <a:noFill/>
          <a:ln w="28575">
            <a:solidFill>
              <a:srgbClr val="FC1F0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0" name="圖片 9"/>
          <p:cNvPicPr>
            <a:picLocks noChangeAspect="1"/>
          </p:cNvPicPr>
          <p:nvPr/>
        </p:nvPicPr>
        <p:blipFill>
          <a:blip r:embed="rId3"/>
          <a:srcRect/>
          <a:stretch>
            <a:fillRect/>
          </a:stretch>
        </p:blipFill>
        <p:spPr bwMode="auto">
          <a:xfrm>
            <a:off x="3657600" y="846138"/>
            <a:ext cx="5248275" cy="5953125"/>
          </a:xfrm>
          <a:prstGeom prst="rect">
            <a:avLst/>
          </a:prstGeom>
          <a:noFill/>
          <a:ln w="9525">
            <a:noFill/>
            <a:miter lim="800000"/>
            <a:headEnd/>
            <a:tailEnd/>
          </a:ln>
        </p:spPr>
      </p:pic>
      <p:sp>
        <p:nvSpPr>
          <p:cNvPr id="6" name="圓角矩形 5"/>
          <p:cNvSpPr/>
          <p:nvPr/>
        </p:nvSpPr>
        <p:spPr>
          <a:xfrm>
            <a:off x="3810000" y="3124200"/>
            <a:ext cx="4876800" cy="1733550"/>
          </a:xfrm>
          <a:prstGeom prst="roundRect">
            <a:avLst/>
          </a:prstGeom>
          <a:noFill/>
          <a:ln w="28575">
            <a:solidFill>
              <a:srgbClr val="FC1F08"/>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p:txBody>
          <a:bodyPr/>
          <a:lstStyle/>
          <a:p>
            <a:pPr algn="ctr"/>
            <a:r>
              <a:rPr lang="zh-TW" altLang="en-US" b="1" dirty="0" smtClean="0">
                <a:latin typeface="MS PGothic" pitchFamily="34" charset="-128"/>
                <a:ea typeface="標楷體" pitchFamily="65" charset="-120"/>
              </a:rPr>
              <a:t>創立緣起</a:t>
            </a:r>
            <a:endParaRPr lang="zh-TW" altLang="en-US" dirty="0" smtClean="0">
              <a:ea typeface="標楷體" pitchFamily="65" charset="-120"/>
            </a:endParaRPr>
          </a:p>
        </p:txBody>
      </p:sp>
      <p:sp>
        <p:nvSpPr>
          <p:cNvPr id="4" name="Rectangle 2"/>
          <p:cNvSpPr>
            <a:spLocks noGrp="1" noChangeArrowheads="1"/>
          </p:cNvSpPr>
          <p:nvPr>
            <p:ph idx="1"/>
          </p:nvPr>
        </p:nvSpPr>
        <p:spPr>
          <a:xfrm>
            <a:off x="1328738" y="1589088"/>
            <a:ext cx="10025062" cy="4910137"/>
          </a:xfrm>
        </p:spPr>
        <p:txBody>
          <a:bodyPr lIns="35717" tIns="35717" rIns="35717" bIns="35717" anchor="ctr">
            <a:normAutofit/>
          </a:bodyPr>
          <a:lstStyle/>
          <a:p>
            <a:pPr>
              <a:buFont typeface="Wingdings" pitchFamily="2" charset="2"/>
              <a:buChar char="Ø"/>
            </a:pPr>
            <a:r>
              <a:rPr lang="en-US" altLang="zh-TW" sz="2400" dirty="0" smtClean="0">
                <a:latin typeface="Arial" charset="0"/>
                <a:ea typeface="標楷體" pitchFamily="65" charset="-120"/>
                <a:cs typeface="Arial Unicode MS"/>
              </a:rPr>
              <a:t>1994</a:t>
            </a:r>
            <a:r>
              <a:rPr lang="zh-TW" altLang="en-US" sz="2400" dirty="0" smtClean="0">
                <a:latin typeface="Arial" charset="0"/>
                <a:ea typeface="標楷體" pitchFamily="65" charset="-120"/>
                <a:cs typeface="Arial Unicode MS"/>
              </a:rPr>
              <a:t>年</a:t>
            </a:r>
            <a:r>
              <a:rPr lang="en-US" altLang="zh-TW" sz="2400" dirty="0" smtClean="0">
                <a:latin typeface="Arial" charset="0"/>
                <a:ea typeface="標楷體" pitchFamily="65" charset="-120"/>
                <a:cs typeface="Arial Unicode MS"/>
              </a:rPr>
              <a:t> </a:t>
            </a:r>
            <a:r>
              <a:rPr lang="zh-TW" altLang="en-US" sz="2400" dirty="0" smtClean="0">
                <a:latin typeface="Arial" charset="0"/>
                <a:ea typeface="標楷體" pitchFamily="65" charset="-120"/>
                <a:cs typeface="Arial Unicode MS"/>
              </a:rPr>
              <a:t>創立於加州柏克萊大學生醫研究所</a:t>
            </a:r>
            <a:r>
              <a:rPr lang="en-US" altLang="zh-TW" sz="2400" dirty="0" smtClean="0">
                <a:latin typeface="Arial" charset="0"/>
                <a:ea typeface="標楷體" pitchFamily="65" charset="-120"/>
                <a:cs typeface="Arial Unicode MS"/>
              </a:rPr>
              <a:t/>
            </a:r>
            <a:br>
              <a:rPr lang="en-US" altLang="zh-TW" sz="2400" dirty="0" smtClean="0">
                <a:latin typeface="Arial" charset="0"/>
                <a:ea typeface="標楷體" pitchFamily="65" charset="-120"/>
                <a:cs typeface="Arial Unicode MS"/>
              </a:rPr>
            </a:br>
            <a:r>
              <a:rPr lang="en-US" altLang="zh-TW" sz="2400" dirty="0" smtClean="0">
                <a:latin typeface="Arial" charset="0"/>
                <a:ea typeface="標楷體" pitchFamily="65" charset="-120"/>
                <a:cs typeface="Arial Unicode MS"/>
              </a:rPr>
              <a:t>Prof. John Barrie</a:t>
            </a:r>
            <a:r>
              <a:rPr lang="zh-TW" altLang="en-US" sz="2400" dirty="0" smtClean="0">
                <a:latin typeface="Arial" charset="0"/>
                <a:ea typeface="標楷體" pitchFamily="65" charset="-120"/>
                <a:cs typeface="Arial Unicode MS"/>
              </a:rPr>
              <a:t>四名研究生</a:t>
            </a:r>
            <a:endParaRPr lang="en-US" altLang="zh-TW" sz="2400" dirty="0" smtClean="0">
              <a:latin typeface="Arial" charset="0"/>
              <a:ea typeface="標楷體" pitchFamily="65" charset="-120"/>
              <a:cs typeface="Arial Unicode MS"/>
            </a:endParaRPr>
          </a:p>
          <a:p>
            <a:pPr>
              <a:buFont typeface="Wingdings" pitchFamily="2" charset="2"/>
              <a:buChar char="Ø"/>
            </a:pPr>
            <a:r>
              <a:rPr lang="zh-TW" altLang="en-US" sz="2400" dirty="0" smtClean="0">
                <a:latin typeface="Arial" charset="0"/>
                <a:ea typeface="標楷體" pitchFamily="65" charset="-120"/>
                <a:cs typeface="Arial Unicode MS"/>
              </a:rPr>
              <a:t>建立同儕評鑑</a:t>
            </a:r>
            <a:r>
              <a:rPr lang="en-US" altLang="zh-TW" sz="2400" dirty="0" smtClean="0">
                <a:latin typeface="Arial" charset="0"/>
                <a:ea typeface="標楷體" pitchFamily="65" charset="-120"/>
                <a:cs typeface="Arial Unicode MS"/>
              </a:rPr>
              <a:t>/</a:t>
            </a:r>
            <a:r>
              <a:rPr lang="zh-TW" altLang="en-US" sz="2400" dirty="0" smtClean="0">
                <a:latin typeface="Arial" charset="0"/>
                <a:ea typeface="標楷體" pitchFamily="65" charset="-120"/>
                <a:cs typeface="Arial Unicode MS"/>
              </a:rPr>
              <a:t>審查機制</a:t>
            </a:r>
            <a:r>
              <a:rPr lang="en-US" altLang="zh-TW" sz="2400" dirty="0" smtClean="0">
                <a:latin typeface="Arial" charset="0"/>
                <a:ea typeface="標楷體" pitchFamily="65" charset="-120"/>
                <a:cs typeface="Arial Unicode MS"/>
              </a:rPr>
              <a:t>, </a:t>
            </a:r>
            <a:r>
              <a:rPr lang="zh-TW" altLang="en-US" sz="2400" dirty="0" smtClean="0">
                <a:latin typeface="Arial" charset="0"/>
                <a:ea typeface="標楷體" pitchFamily="65" charset="-120"/>
                <a:cs typeface="Arial Unicode MS"/>
              </a:rPr>
              <a:t>觀察發現</a:t>
            </a:r>
            <a:r>
              <a:rPr lang="en-US" altLang="zh-TW" sz="2400" dirty="0" smtClean="0">
                <a:latin typeface="Arial" charset="0"/>
                <a:ea typeface="標楷體" pitchFamily="65" charset="-120"/>
                <a:cs typeface="Arial Unicode MS"/>
              </a:rPr>
              <a:t>:</a:t>
            </a:r>
          </a:p>
          <a:p>
            <a:pPr marL="876300" lvl="1" indent="-431800">
              <a:lnSpc>
                <a:spcPct val="50000"/>
              </a:lnSpc>
              <a:spcBef>
                <a:spcPct val="100000"/>
              </a:spcBef>
              <a:buFont typeface="Arial" charset="0"/>
              <a:buBlip>
                <a:blip r:embed="rId2"/>
              </a:buBlip>
            </a:pPr>
            <a:r>
              <a:rPr lang="zh-TW" altLang="en-US" dirty="0" smtClean="0">
                <a:latin typeface="Arial" charset="0"/>
                <a:ea typeface="標楷體" pitchFamily="65" charset="-120"/>
                <a:cs typeface="Arial Unicode MS"/>
              </a:rPr>
              <a:t>論文主題的差異性提高</a:t>
            </a:r>
          </a:p>
          <a:p>
            <a:pPr marL="876300" lvl="1" indent="-431800">
              <a:lnSpc>
                <a:spcPct val="50000"/>
              </a:lnSpc>
              <a:spcBef>
                <a:spcPct val="100000"/>
              </a:spcBef>
              <a:buFont typeface="Arial" charset="0"/>
              <a:buBlip>
                <a:blip r:embed="rId2"/>
              </a:buBlip>
            </a:pPr>
            <a:r>
              <a:rPr lang="zh-TW" altLang="en-US" dirty="0" smtClean="0">
                <a:latin typeface="Arial" charset="0"/>
                <a:ea typeface="標楷體" pitchFamily="65" charset="-120"/>
                <a:cs typeface="Arial Unicode MS"/>
              </a:rPr>
              <a:t>學生與教師線上互動增加</a:t>
            </a:r>
            <a:endParaRPr lang="en-US" altLang="zh-TW" dirty="0" smtClean="0">
              <a:latin typeface="Arial" charset="0"/>
              <a:ea typeface="標楷體" pitchFamily="65" charset="-120"/>
              <a:cs typeface="Arial Unicode MS"/>
            </a:endParaRPr>
          </a:p>
          <a:p>
            <a:pPr marL="876300" lvl="1" indent="-431800">
              <a:lnSpc>
                <a:spcPct val="50000"/>
              </a:lnSpc>
              <a:spcBef>
                <a:spcPct val="100000"/>
              </a:spcBef>
              <a:buFont typeface="Arial" charset="0"/>
              <a:buBlip>
                <a:blip r:embed="rId2"/>
              </a:buBlip>
            </a:pPr>
            <a:r>
              <a:rPr lang="zh-TW" altLang="en-US" dirty="0" smtClean="0">
                <a:latin typeface="Arial" charset="0"/>
                <a:ea typeface="標楷體" pitchFamily="65" charset="-120"/>
                <a:cs typeface="Arial Unicode MS"/>
              </a:rPr>
              <a:t>柏克萊大學的抄襲風氣獲得控制</a:t>
            </a:r>
            <a:endParaRPr lang="en-US" altLang="zh-TW" dirty="0" smtClean="0">
              <a:latin typeface="Arial" charset="0"/>
              <a:ea typeface="標楷體" pitchFamily="65" charset="-120"/>
              <a:cs typeface="Arial Unicode MS"/>
            </a:endParaRPr>
          </a:p>
          <a:p>
            <a:pPr>
              <a:buFont typeface="Wingdings" pitchFamily="2" charset="2"/>
              <a:buChar char="Ø"/>
            </a:pPr>
            <a:r>
              <a:rPr lang="zh-TW" altLang="en-US" sz="2400" dirty="0" smtClean="0">
                <a:latin typeface="Arial" charset="0"/>
                <a:ea typeface="標楷體" pitchFamily="65" charset="-120"/>
                <a:cs typeface="Arial Unicode MS"/>
              </a:rPr>
              <a:t>由 </a:t>
            </a:r>
            <a:r>
              <a:rPr lang="en-US" altLang="zh-TW" sz="2400" dirty="0" err="1" smtClean="0">
                <a:latin typeface="Arial" charset="0"/>
                <a:ea typeface="標楷體" pitchFamily="65" charset="-120"/>
                <a:cs typeface="Arial Unicode MS"/>
              </a:rPr>
              <a:t>iParadigms</a:t>
            </a:r>
            <a:r>
              <a:rPr lang="en-US" altLang="zh-TW" sz="2400" dirty="0" smtClean="0">
                <a:latin typeface="Arial" charset="0"/>
                <a:ea typeface="標楷體" pitchFamily="65" charset="-120"/>
                <a:cs typeface="Arial Unicode MS"/>
              </a:rPr>
              <a:t>, LLC (</a:t>
            </a:r>
            <a:r>
              <a:rPr lang="zh-TW" altLang="en-US" sz="2400" dirty="0" smtClean="0">
                <a:latin typeface="Arial" charset="0"/>
                <a:ea typeface="標楷體" pitchFamily="65" charset="-120"/>
                <a:cs typeface="Arial Unicode MS"/>
              </a:rPr>
              <a:t>「</a:t>
            </a:r>
            <a:r>
              <a:rPr lang="en-US" altLang="zh-TW" sz="2400" dirty="0" err="1" smtClean="0">
                <a:latin typeface="Arial" charset="0"/>
                <a:ea typeface="標楷體" pitchFamily="65" charset="-120"/>
                <a:cs typeface="Arial Unicode MS"/>
              </a:rPr>
              <a:t>iParadigms</a:t>
            </a:r>
            <a:r>
              <a:rPr lang="zh-TW" altLang="en-US" sz="2400" dirty="0" smtClean="0">
                <a:latin typeface="Arial" charset="0"/>
                <a:ea typeface="標楷體" pitchFamily="65" charset="-120"/>
                <a:cs typeface="Arial Unicode MS"/>
              </a:rPr>
              <a:t>」</a:t>
            </a:r>
            <a:r>
              <a:rPr lang="en-US" altLang="zh-TW" sz="2400" dirty="0" smtClean="0">
                <a:latin typeface="Arial" charset="0"/>
                <a:ea typeface="標楷體" pitchFamily="65" charset="-120"/>
                <a:cs typeface="Arial Unicode MS"/>
              </a:rPr>
              <a:t>) </a:t>
            </a:r>
            <a:r>
              <a:rPr lang="zh-TW" altLang="en-US" sz="2400" dirty="0" smtClean="0">
                <a:latin typeface="Arial" charset="0"/>
                <a:ea typeface="標楷體" pitchFamily="65" charset="-120"/>
                <a:cs typeface="Arial Unicode MS"/>
              </a:rPr>
              <a:t>進行</a:t>
            </a:r>
            <a:r>
              <a:rPr lang="en-US" altLang="zh-TW" sz="2400" dirty="0" err="1" smtClean="0">
                <a:solidFill>
                  <a:srgbClr val="FF0000"/>
                </a:solidFill>
                <a:latin typeface="Arial" charset="0"/>
                <a:ea typeface="標楷體" pitchFamily="65" charset="-120"/>
                <a:cs typeface="Arial Unicode MS"/>
              </a:rPr>
              <a:t>Turn</a:t>
            </a:r>
            <a:r>
              <a:rPr lang="en-US" altLang="zh-TW" sz="2400" dirty="0" err="1" smtClean="0">
                <a:solidFill>
                  <a:srgbClr val="0070C0"/>
                </a:solidFill>
                <a:latin typeface="Arial" charset="0"/>
                <a:ea typeface="標楷體" pitchFamily="65" charset="-120"/>
                <a:cs typeface="Arial Unicode MS"/>
              </a:rPr>
              <a:t>it</a:t>
            </a:r>
            <a:r>
              <a:rPr lang="en-US" altLang="zh-TW" sz="2400" dirty="0" err="1" smtClean="0">
                <a:solidFill>
                  <a:srgbClr val="FF0000"/>
                </a:solidFill>
                <a:latin typeface="Arial" charset="0"/>
                <a:ea typeface="標楷體" pitchFamily="65" charset="-120"/>
                <a:cs typeface="Arial Unicode MS"/>
              </a:rPr>
              <a:t>in</a:t>
            </a:r>
            <a:r>
              <a:rPr lang="zh-TW" altLang="en-US" sz="2400" dirty="0" smtClean="0">
                <a:latin typeface="Arial" charset="0"/>
                <a:ea typeface="標楷體" pitchFamily="65" charset="-120"/>
                <a:cs typeface="Arial Unicode MS"/>
              </a:rPr>
              <a:t>系統維護</a:t>
            </a:r>
            <a:r>
              <a:rPr lang="en-US" altLang="zh-TW" sz="2400" dirty="0" smtClean="0">
                <a:latin typeface="Arial" charset="0"/>
                <a:ea typeface="標楷體" pitchFamily="65" charset="-120"/>
                <a:cs typeface="Arial Unicode MS"/>
              </a:rPr>
              <a:t>(2015</a:t>
            </a:r>
            <a:r>
              <a:rPr lang="zh-TW" altLang="en-US" sz="2400" dirty="0" smtClean="0">
                <a:latin typeface="Arial" charset="0"/>
                <a:ea typeface="標楷體" pitchFamily="65" charset="-120"/>
                <a:cs typeface="Arial Unicode MS"/>
              </a:rPr>
              <a:t>年起</a:t>
            </a:r>
            <a:r>
              <a:rPr lang="en-US" altLang="zh-TW" sz="2400" dirty="0" smtClean="0">
                <a:latin typeface="Arial" charset="0"/>
                <a:ea typeface="標楷體" pitchFamily="65" charset="-120"/>
                <a:cs typeface="Arial Unicode MS"/>
              </a:rPr>
              <a:t>, </a:t>
            </a:r>
            <a:r>
              <a:rPr lang="en-US" altLang="zh-TW" sz="2400" dirty="0" err="1" smtClean="0">
                <a:latin typeface="Arial" charset="0"/>
                <a:ea typeface="標楷體" pitchFamily="65" charset="-120"/>
                <a:cs typeface="Arial Unicode MS"/>
              </a:rPr>
              <a:t>iParedigms</a:t>
            </a:r>
            <a:r>
              <a:rPr lang="en-US" altLang="zh-TW" sz="2400" dirty="0" smtClean="0">
                <a:latin typeface="Arial" charset="0"/>
                <a:ea typeface="標楷體" pitchFamily="65" charset="-120"/>
                <a:cs typeface="Arial Unicode MS"/>
              </a:rPr>
              <a:t>, LLC</a:t>
            </a:r>
            <a:r>
              <a:rPr lang="zh-TW" altLang="en-US" sz="2400" dirty="0" smtClean="0">
                <a:latin typeface="Arial" charset="0"/>
                <a:ea typeface="標楷體" pitchFamily="65" charset="-120"/>
                <a:cs typeface="Arial Unicode MS"/>
              </a:rPr>
              <a:t>更名為</a:t>
            </a:r>
            <a:r>
              <a:rPr lang="en-US" altLang="zh-TW" sz="2400" dirty="0" err="1" smtClean="0">
                <a:latin typeface="Arial" charset="0"/>
                <a:ea typeface="標楷體" pitchFamily="65" charset="-120"/>
                <a:cs typeface="Arial Unicode MS"/>
              </a:rPr>
              <a:t>Turnitin</a:t>
            </a:r>
            <a:r>
              <a:rPr lang="en-US" altLang="zh-TW" sz="2400" dirty="0" smtClean="0">
                <a:latin typeface="Arial" charset="0"/>
                <a:ea typeface="標楷體" pitchFamily="65" charset="-120"/>
                <a:cs typeface="Arial Unicode MS"/>
              </a:rPr>
              <a:t>, LLC)</a:t>
            </a:r>
          </a:p>
          <a:p>
            <a:pPr>
              <a:buFont typeface="Wingdings" pitchFamily="2" charset="2"/>
              <a:buChar char="Ø"/>
            </a:pPr>
            <a:r>
              <a:rPr lang="zh-TW" altLang="en-US" sz="2400" dirty="0" smtClean="0">
                <a:latin typeface="Arial" charset="0"/>
                <a:ea typeface="標楷體" pitchFamily="65" charset="-120"/>
                <a:cs typeface="Arial Unicode MS"/>
              </a:rPr>
              <a:t>與 </a:t>
            </a:r>
            <a:r>
              <a:rPr lang="en-US" altLang="zh-TW" sz="2400" dirty="0" err="1" smtClean="0">
                <a:latin typeface="Arial" charset="0"/>
                <a:ea typeface="標楷體" pitchFamily="65" charset="-120"/>
                <a:cs typeface="Arial Unicode MS"/>
              </a:rPr>
              <a:t>CrossRef</a:t>
            </a:r>
            <a:r>
              <a:rPr lang="en-US" altLang="zh-TW" sz="2400" dirty="0" smtClean="0">
                <a:latin typeface="Arial" charset="0"/>
                <a:ea typeface="標楷體" pitchFamily="65" charset="-120"/>
                <a:cs typeface="Arial Unicode MS"/>
              </a:rPr>
              <a:t> </a:t>
            </a:r>
            <a:r>
              <a:rPr lang="zh-TW" altLang="en-US" sz="2400" dirty="0" smtClean="0">
                <a:latin typeface="Arial" charset="0"/>
                <a:ea typeface="標楷體" pitchFamily="65" charset="-120"/>
                <a:cs typeface="Arial Unicode MS"/>
              </a:rPr>
              <a:t>合作研發</a:t>
            </a:r>
            <a:r>
              <a:rPr lang="zh-TW" altLang="en-US" sz="2400" b="1" dirty="0" smtClean="0">
                <a:solidFill>
                  <a:srgbClr val="2E75B6"/>
                </a:solidFill>
                <a:latin typeface="Arial" charset="0"/>
                <a:ea typeface="標楷體" pitchFamily="65" charset="-120"/>
                <a:cs typeface="Arial Unicode MS"/>
              </a:rPr>
              <a:t> </a:t>
            </a:r>
            <a:r>
              <a:rPr lang="en-US" altLang="zh-TW" sz="2400" b="1" dirty="0" err="1" smtClean="0">
                <a:solidFill>
                  <a:srgbClr val="2E75B6"/>
                </a:solidFill>
                <a:latin typeface="Arial" charset="0"/>
                <a:ea typeface="標楷體" pitchFamily="65" charset="-120"/>
                <a:cs typeface="Arial Unicode MS"/>
              </a:rPr>
              <a:t>iThenticate</a:t>
            </a:r>
            <a:r>
              <a:rPr lang="en-US" altLang="zh-TW" sz="2400" b="1" dirty="0" smtClean="0">
                <a:solidFill>
                  <a:srgbClr val="2E75B6"/>
                </a:solidFill>
                <a:latin typeface="Arial" charset="0"/>
                <a:ea typeface="標楷體" pitchFamily="65" charset="-120"/>
                <a:cs typeface="Arial Unicode MS"/>
              </a:rPr>
              <a:t> </a:t>
            </a:r>
            <a:r>
              <a:rPr lang="zh-TW" altLang="en-US" sz="2400" dirty="0" smtClean="0">
                <a:latin typeface="Arial" charset="0"/>
                <a:ea typeface="標楷體" pitchFamily="65" charset="-120"/>
                <a:cs typeface="Arial Unicode MS"/>
              </a:rPr>
              <a:t>以服務學術研究</a:t>
            </a:r>
            <a:r>
              <a:rPr lang="zh-TW" altLang="en-US" sz="2400" dirty="0">
                <a:latin typeface="Arial" charset="0"/>
                <a:ea typeface="標楷體" pitchFamily="65" charset="-120"/>
                <a:cs typeface="Arial Unicode MS"/>
              </a:rPr>
              <a:t>單位</a:t>
            </a:r>
            <a:r>
              <a:rPr lang="zh-TW" altLang="en-US" sz="2400" dirty="0" smtClean="0">
                <a:latin typeface="Arial" charset="0"/>
                <a:ea typeface="標楷體" pitchFamily="65" charset="-120"/>
                <a:cs typeface="Arial Unicode MS"/>
              </a:rPr>
              <a:t>社</a:t>
            </a:r>
            <a:endParaRPr lang="en-US" altLang="zh-TW" sz="2400" dirty="0" smtClean="0">
              <a:latin typeface="Arial" charset="0"/>
              <a:ea typeface="標楷體" pitchFamily="65" charset="-120"/>
              <a:cs typeface="Arial Unicode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1676</Words>
  <Application>Microsoft Office PowerPoint</Application>
  <PresentationFormat>寬螢幕</PresentationFormat>
  <Paragraphs>241</Paragraphs>
  <Slides>37</Slides>
  <Notes>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37</vt:i4>
      </vt:variant>
    </vt:vector>
  </HeadingPairs>
  <TitlesOfParts>
    <vt:vector size="50" baseType="lpstr">
      <vt:lpstr>Arial Unicode MS</vt:lpstr>
      <vt:lpstr>F6</vt:lpstr>
      <vt:lpstr>MS PGothic</vt:lpstr>
      <vt:lpstr>微軟正黑體</vt:lpstr>
      <vt:lpstr>新細明體</vt:lpstr>
      <vt:lpstr>標楷體</vt:lpstr>
      <vt:lpstr>Arial</vt:lpstr>
      <vt:lpstr>Calibri</vt:lpstr>
      <vt:lpstr>Calibri Light</vt:lpstr>
      <vt:lpstr>Times New Roman</vt:lpstr>
      <vt:lpstr>Wingdings</vt:lpstr>
      <vt:lpstr>Wingdings 2</vt:lpstr>
      <vt:lpstr>Office 佈景主題</vt:lpstr>
      <vt:lpstr>論文原創性比對資料庫 </vt:lpstr>
      <vt:lpstr>PowerPoint 簡報</vt:lpstr>
      <vt:lpstr>PowerPoint 簡報</vt:lpstr>
      <vt:lpstr>PowerPoint 簡報</vt:lpstr>
      <vt:lpstr>PowerPoint 簡報</vt:lpstr>
      <vt:lpstr>KISTI 韓國期刊加入Turnitin/iThenticate比對資源(2014.09)</vt:lpstr>
      <vt:lpstr>PowerPoint 簡報</vt:lpstr>
      <vt:lpstr>PowerPoint 簡報</vt:lpstr>
      <vt:lpstr>創立緣起</vt:lpstr>
      <vt:lpstr>iThenticate 簡介              www.ithenticate.com</vt:lpstr>
      <vt:lpstr>iThenticate 資料庫內容</vt:lpstr>
      <vt:lpstr>2015年即將收錄 國立臺灣師範大學出版品</vt:lpstr>
      <vt:lpstr>支援多國語言</vt:lpstr>
      <vt:lpstr>管理者帳號啟用:第一次登入</vt:lpstr>
      <vt:lpstr>線上操作方式</vt:lpstr>
      <vt:lpstr>忘記密碼----如何重新取得密碼</vt:lpstr>
      <vt:lpstr>更改帳號資訊</vt:lpstr>
      <vt:lpstr>比對文稿原創性-文件櫃</vt:lpstr>
      <vt:lpstr>比對文稿原創性-建立新文件夾                                   </vt:lpstr>
      <vt:lpstr>文件夾排除設定</vt:lpstr>
      <vt:lpstr>PowerPoint 簡報</vt:lpstr>
      <vt:lpstr>比對文稿原創性</vt:lpstr>
      <vt:lpstr>上傳檔案格式限制</vt:lpstr>
      <vt:lpstr>比對文稿原創性</vt:lpstr>
      <vt:lpstr>比對文稿原創性</vt:lpstr>
      <vt:lpstr>解讀比對報告-文件檢視模式(Document Viewer) </vt:lpstr>
      <vt:lpstr>比對來源狀況分析</vt:lpstr>
      <vt:lpstr>瀏覽比對來源</vt:lpstr>
      <vt:lpstr>排除”出處來源”</vt:lpstr>
      <vt:lpstr>排除”特殊某出處來源”</vt:lpstr>
      <vt:lpstr>還原曾排除掉的比對來源</vt:lpstr>
      <vt:lpstr>解讀比對報告-純文字模式(Text-Only Report)</vt:lpstr>
      <vt:lpstr>如何避免抄襲發生</vt:lpstr>
      <vt:lpstr>範例: Elsevier對剽竊定義和建議</vt:lpstr>
      <vt:lpstr>PowerPoint 簡報</vt:lpstr>
      <vt:lpstr>PowerPoint 簡報</vt:lpstr>
      <vt:lpstr>PowerPoint 簡報</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iThenticat教育訓練</dc:title>
  <dc:creator>brad01</dc:creator>
  <cp:lastModifiedBy>邱稚婷 Judy Chiu (iGroup Taiwan)</cp:lastModifiedBy>
  <cp:revision>122</cp:revision>
  <dcterms:created xsi:type="dcterms:W3CDTF">2014-09-01T08:21:56Z</dcterms:created>
  <dcterms:modified xsi:type="dcterms:W3CDTF">2015-09-24T03:34:49Z</dcterms:modified>
</cp:coreProperties>
</file>